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856033-5D63-4150-9E53-36403F83771A}"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56033-5D63-4150-9E53-36403F83771A}"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56033-5D63-4150-9E53-36403F83771A}"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56033-5D63-4150-9E53-36403F83771A}"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56033-5D63-4150-9E53-36403F83771A}"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856033-5D63-4150-9E53-36403F83771A}" type="datetimeFigureOut">
              <a:rPr lang="en-US" smtClean="0"/>
              <a:pPr/>
              <a:t>1/24/2016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856033-5D63-4150-9E53-36403F83771A}" type="datetimeFigureOut">
              <a:rPr lang="en-US" smtClean="0"/>
              <a:pPr/>
              <a:t>1/24/2016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856033-5D63-4150-9E53-36403F83771A}" type="datetimeFigureOut">
              <a:rPr lang="en-US" smtClean="0"/>
              <a:pPr/>
              <a:t>1/24/2016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56033-5D63-4150-9E53-36403F83771A}" type="datetimeFigureOut">
              <a:rPr lang="en-US" smtClean="0"/>
              <a:pPr/>
              <a:t>1/24/2016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56033-5D63-4150-9E53-36403F83771A}" type="datetimeFigureOut">
              <a:rPr lang="en-US" smtClean="0"/>
              <a:pPr/>
              <a:t>1/24/2016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56033-5D63-4150-9E53-36403F83771A}" type="datetimeFigureOut">
              <a:rPr lang="en-US" smtClean="0"/>
              <a:pPr/>
              <a:t>1/24/2016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27D34-F651-4925-901E-58DDC2298E3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56033-5D63-4150-9E53-36403F83771A}" type="datetimeFigureOut">
              <a:rPr lang="en-US" smtClean="0"/>
              <a:pPr/>
              <a:t>1/24/2016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27D34-F651-4925-901E-58DDC2298E3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ites=smart/" TargetMode="External"/><Relationship Id="rId13"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8.jpeg"/><Relationship Id="rId5" Type="http://schemas.openxmlformats.org/officeDocument/2006/relationships/image" Target="../media/image4.jpeg"/><Relationship Id="rId10" Type="http://schemas.openxmlformats.org/officeDocument/2006/relationships/image" Target="../media/image7.jpeg"/><Relationship Id="rId4" Type="http://schemas.openxmlformats.org/officeDocument/2006/relationships/image" Target="../media/image3.jpeg"/><Relationship Id="rId9" Type="http://schemas.openxmlformats.org/officeDocument/2006/relationships/hyperlink" Target="http://www.youtube-smar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5.gif"/><Relationship Id="rId13" Type="http://schemas.openxmlformats.org/officeDocument/2006/relationships/image" Target="../media/image19.gif"/><Relationship Id="rId18" Type="http://schemas.openxmlformats.org/officeDocument/2006/relationships/hyperlink" Target="http://www.google.co.uk/imgres?imgurl=http://z.about.com/d/woodworking/1/0/6/-/-/-/MortiseTenon.jpg&amp;imgrefurl=http://woodworking.about.com/od/joinery/tp/JoineryHub.htm&amp;usg=__slpsAMi8fygQp0-_L79BR4g0Ws8=&amp;h=199&amp;w=200&amp;sz=6&amp;hl=en&amp;start=6&amp;itbs=1&amp;tbnid=FjczFB4CCO4yzM:&amp;tbnh=103&amp;tbnw=104&amp;prev=/images?q=mortise+and+tenon+joint&amp;hl=en&amp;safe=strict&amp;sa=X&amp;gbv=2&amp;tbs=isch:1" TargetMode="External"/><Relationship Id="rId3" Type="http://schemas.openxmlformats.org/officeDocument/2006/relationships/hyperlink" Target="http://www.google.co.uk/imgres?imgurl=http://upload.wikimedia.org/wikibooks/en/9/98/Dowel_joint.png&amp;imgrefurl=http://en.wikibooks.org/wiki/Adventist_Youth_Honors_Answer_Book/Vocational/Woodworking&amp;usg=__n64hl3w4JLsgMOLqT6siU23DZJg=&amp;h=218&amp;w=480&amp;sz=2&amp;hl=en&amp;start=2&amp;itbs=1&amp;tbnid=yWny9-temVJIkM:&amp;tbnh=59&amp;tbnw=129&amp;prev=/images?q=dowel+joint&amp;hl=en&amp;safe=strict&amp;gbv=2&amp;tbs=isch:1" TargetMode="External"/><Relationship Id="rId7" Type="http://schemas.openxmlformats.org/officeDocument/2006/relationships/image" Target="../media/image14.jpeg"/><Relationship Id="rId12" Type="http://schemas.openxmlformats.org/officeDocument/2006/relationships/image" Target="../media/image18.jpeg"/><Relationship Id="rId17" Type="http://schemas.openxmlformats.org/officeDocument/2006/relationships/image" Target="../media/image23.gif"/><Relationship Id="rId2" Type="http://schemas.openxmlformats.org/officeDocument/2006/relationships/image" Target="../media/image11.gif"/><Relationship Id="rId16" Type="http://schemas.openxmlformats.org/officeDocument/2006/relationships/image" Target="../media/image22.png"/><Relationship Id="rId1" Type="http://schemas.openxmlformats.org/officeDocument/2006/relationships/slideLayout" Target="../slideLayouts/slideLayout1.xml"/><Relationship Id="rId6" Type="http://schemas.openxmlformats.org/officeDocument/2006/relationships/hyperlink" Target="http://www.google.co.uk/imgres?imgurl=http://rabbitwoodworks.com/images/Joinery/T-bridle-joint.jpg&amp;imgrefurl=http://rabbitwoodworks.com/apps.htm&amp;usg=__F5U9hDohiO4R1c1grV_uj9uG5R0=&amp;h=325&amp;w=325&amp;sz=124&amp;hl=en&amp;start=7&amp;itbs=1&amp;tbnid=UiWzHF0J2mRnVM:&amp;tbnh=118&amp;tbnw=118&amp;prev=/images?q=bridle+joint&amp;hl=en&amp;safe=strict&amp;gbv=2&amp;tbs=isch:1" TargetMode="External"/><Relationship Id="rId11" Type="http://schemas.openxmlformats.org/officeDocument/2006/relationships/hyperlink" Target="http://www.google.co.uk/imgres?imgurl=http://www.printcutsew.com/wp-content/uploads/2009/01/half-lap-joints.jpg&amp;imgrefurl=http://www.printcutsew.com/579/building-a-silkscreen-frame-from-scratch/&amp;usg=__1mJnOV1doJ1OOxorVLas9RheWxY=&amp;h=902&amp;w=966&amp;sz=400&amp;hl=en&amp;start=10&amp;itbs=1&amp;tbnid=HgUXp5uWqL47iM:&amp;tbnh=138&amp;tbnw=148&amp;prev=/images?q=lap+joints&amp;hl=en&amp;safe=strict&amp;gbv=2&amp;tbs=isch:1" TargetMode="External"/><Relationship Id="rId5" Type="http://schemas.openxmlformats.org/officeDocument/2006/relationships/image" Target="../media/image13.gif"/><Relationship Id="rId15" Type="http://schemas.openxmlformats.org/officeDocument/2006/relationships/image" Target="../media/image21.gif"/><Relationship Id="rId10" Type="http://schemas.openxmlformats.org/officeDocument/2006/relationships/image" Target="../media/image17.gif"/><Relationship Id="rId19" Type="http://schemas.openxmlformats.org/officeDocument/2006/relationships/image" Target="../media/image24.jpeg"/><Relationship Id="rId4" Type="http://schemas.openxmlformats.org/officeDocument/2006/relationships/image" Target="../media/image12.jpeg"/><Relationship Id="rId9" Type="http://schemas.openxmlformats.org/officeDocument/2006/relationships/image" Target="../media/image16.jpeg"/><Relationship Id="rId1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xml"/><Relationship Id="rId4" Type="http://schemas.openxmlformats.org/officeDocument/2006/relationships/image" Target="../media/image2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9119" y="451474"/>
            <a:ext cx="6417591" cy="2031325"/>
          </a:xfrm>
          <a:prstGeom prst="rect">
            <a:avLst/>
          </a:prstGeom>
          <a:noFill/>
        </p:spPr>
        <p:txBody>
          <a:bodyPr wrap="square" lIns="91440" tIns="45720" rIns="91440" bIns="45720">
            <a:spAutoFit/>
          </a:bodyPr>
          <a:lstStyle/>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Composites and Smart Materials</a:t>
            </a: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Starter Task</a:t>
            </a: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6" name="Picture 2" descr="http://www.mindsetsonline.co.uk/images/smart_pri.jpg"/>
          <p:cNvPicPr>
            <a:picLocks noChangeAspect="1" noChangeArrowheads="1"/>
          </p:cNvPicPr>
          <p:nvPr/>
        </p:nvPicPr>
        <p:blipFill>
          <a:blip r:embed="rId2"/>
          <a:srcRect/>
          <a:stretch>
            <a:fillRect/>
          </a:stretch>
        </p:blipFill>
        <p:spPr bwMode="auto">
          <a:xfrm>
            <a:off x="0" y="1"/>
            <a:ext cx="1339432" cy="1071546"/>
          </a:xfrm>
          <a:prstGeom prst="rect">
            <a:avLst/>
          </a:prstGeom>
          <a:noFill/>
        </p:spPr>
      </p:pic>
      <p:pic>
        <p:nvPicPr>
          <p:cNvPr id="1028" name="Picture 4" descr="http://sciencemode.com/wp-content/uploads/2008/12/faultybrainwiringsmartmaterialsmayhelp.jpg"/>
          <p:cNvPicPr>
            <a:picLocks noChangeAspect="1" noChangeArrowheads="1"/>
          </p:cNvPicPr>
          <p:nvPr/>
        </p:nvPicPr>
        <p:blipFill>
          <a:blip r:embed="rId3"/>
          <a:srcRect/>
          <a:stretch>
            <a:fillRect/>
          </a:stretch>
        </p:blipFill>
        <p:spPr bwMode="auto">
          <a:xfrm>
            <a:off x="7786711" y="0"/>
            <a:ext cx="1357289" cy="1032252"/>
          </a:xfrm>
          <a:prstGeom prst="rect">
            <a:avLst/>
          </a:prstGeom>
          <a:noFill/>
        </p:spPr>
      </p:pic>
      <p:sp>
        <p:nvSpPr>
          <p:cNvPr id="7" name="TextBox 6"/>
          <p:cNvSpPr txBox="1"/>
          <p:nvPr/>
        </p:nvSpPr>
        <p:spPr>
          <a:xfrm>
            <a:off x="500034" y="1428736"/>
            <a:ext cx="8358246" cy="2308324"/>
          </a:xfrm>
          <a:prstGeom prst="rect">
            <a:avLst/>
          </a:prstGeom>
          <a:noFill/>
        </p:spPr>
        <p:txBody>
          <a:bodyPr wrap="square" rtlCol="0">
            <a:spAutoFit/>
          </a:bodyPr>
          <a:lstStyle/>
          <a:p>
            <a:r>
              <a:rPr lang="en-GB" sz="1200" dirty="0" smtClean="0"/>
              <a:t>What is the definition of a </a:t>
            </a:r>
            <a:r>
              <a:rPr lang="en-GB" sz="1200" i="1" u="sng" dirty="0" smtClean="0"/>
              <a:t>‘Smart</a:t>
            </a:r>
            <a:r>
              <a:rPr lang="en-GB" sz="1200" dirty="0" smtClean="0"/>
              <a:t>’ Material?</a:t>
            </a:r>
          </a:p>
          <a:p>
            <a:r>
              <a:rPr lang="en-GB" sz="1200" dirty="0" smtClean="0"/>
              <a:t>..............................................................................................................................................................................................................................................................................................</a:t>
            </a:r>
          </a:p>
          <a:p>
            <a:endParaRPr lang="en-GB" sz="1200" dirty="0" smtClean="0"/>
          </a:p>
          <a:p>
            <a:r>
              <a:rPr lang="en-GB" sz="1200" dirty="0" smtClean="0"/>
              <a:t>List </a:t>
            </a:r>
            <a:r>
              <a:rPr lang="en-GB" sz="1200" i="1" u="sng" dirty="0" smtClean="0"/>
              <a:t>Fiv</a:t>
            </a:r>
            <a:r>
              <a:rPr lang="en-GB" sz="1200" dirty="0" smtClean="0"/>
              <a:t>e individual Smart Materials that have been created within the last 20yrs?</a:t>
            </a:r>
          </a:p>
          <a:p>
            <a:r>
              <a:rPr lang="en-GB" sz="1200" dirty="0" smtClean="0"/>
              <a:t>......................................................................................................................................................................................................................</a:t>
            </a:r>
          </a:p>
          <a:p>
            <a:endParaRPr lang="en-GB" sz="1200" dirty="0" smtClean="0"/>
          </a:p>
          <a:p>
            <a:r>
              <a:rPr lang="en-GB" sz="1200" dirty="0" smtClean="0"/>
              <a:t>What advantages have Smart Materials given to industry and the development of new innovative products?</a:t>
            </a:r>
          </a:p>
          <a:p>
            <a:r>
              <a:rPr lang="en-GB" sz="1200" dirty="0" smtClean="0"/>
              <a:t>............................................................................................................................................................................................................................................................................................................................................................................................................................................</a:t>
            </a:r>
          </a:p>
          <a:p>
            <a:endParaRPr lang="en-GB" sz="1200" dirty="0" smtClean="0"/>
          </a:p>
          <a:p>
            <a:r>
              <a:rPr lang="en-GB" sz="1200" dirty="0" smtClean="0"/>
              <a:t>Label the images below highlighting what Smart Material have been used to manufacture of that product?</a:t>
            </a:r>
            <a:endParaRPr lang="en-GB" sz="1200" dirty="0"/>
          </a:p>
        </p:txBody>
      </p:sp>
      <p:pic>
        <p:nvPicPr>
          <p:cNvPr id="1030" name="Picture 6" descr="http://www.free-wall-paper.com/wp-content/uploads/2011/02/F1_Racing_Cars01www-free-wall-paper-com-11-500x375.jpg"/>
          <p:cNvPicPr>
            <a:picLocks noChangeAspect="1" noChangeArrowheads="1"/>
          </p:cNvPicPr>
          <p:nvPr/>
        </p:nvPicPr>
        <p:blipFill>
          <a:blip r:embed="rId4" cstate="print"/>
          <a:srcRect/>
          <a:stretch>
            <a:fillRect/>
          </a:stretch>
        </p:blipFill>
        <p:spPr bwMode="auto">
          <a:xfrm flipH="1">
            <a:off x="571472" y="3929066"/>
            <a:ext cx="1381168" cy="1035876"/>
          </a:xfrm>
          <a:prstGeom prst="rect">
            <a:avLst/>
          </a:prstGeom>
          <a:noFill/>
        </p:spPr>
      </p:pic>
      <p:pic>
        <p:nvPicPr>
          <p:cNvPr id="1032" name="Picture 8" descr="http://www.minprom.gov.by/images/products/4308.jpg"/>
          <p:cNvPicPr>
            <a:picLocks noChangeAspect="1" noChangeArrowheads="1"/>
          </p:cNvPicPr>
          <p:nvPr/>
        </p:nvPicPr>
        <p:blipFill>
          <a:blip r:embed="rId5" cstate="print"/>
          <a:srcRect/>
          <a:stretch>
            <a:fillRect/>
          </a:stretch>
        </p:blipFill>
        <p:spPr bwMode="auto">
          <a:xfrm>
            <a:off x="2500298" y="3857628"/>
            <a:ext cx="1428727" cy="1071570"/>
          </a:xfrm>
          <a:prstGeom prst="rect">
            <a:avLst/>
          </a:prstGeom>
          <a:noFill/>
        </p:spPr>
      </p:pic>
      <p:pic>
        <p:nvPicPr>
          <p:cNvPr id="1034" name="Picture 10" descr="http://www.mypartyplanner.com/common/d_images/products/00/12/30/image_1192112.jpg"/>
          <p:cNvPicPr>
            <a:picLocks noChangeAspect="1" noChangeArrowheads="1"/>
          </p:cNvPicPr>
          <p:nvPr/>
        </p:nvPicPr>
        <p:blipFill>
          <a:blip r:embed="rId6"/>
          <a:srcRect/>
          <a:stretch>
            <a:fillRect/>
          </a:stretch>
        </p:blipFill>
        <p:spPr bwMode="auto">
          <a:xfrm>
            <a:off x="4214810" y="3643314"/>
            <a:ext cx="2071702" cy="1595432"/>
          </a:xfrm>
          <a:prstGeom prst="rect">
            <a:avLst/>
          </a:prstGeom>
          <a:noFill/>
        </p:spPr>
      </p:pic>
      <p:pic>
        <p:nvPicPr>
          <p:cNvPr id="1036" name="Picture 12" descr="http://www.sciencephoto.com/image/272598/large/M4500197-Time-lapse_of_a_hand_crushing_memory_metal_glasses-SPL.jpg"/>
          <p:cNvPicPr>
            <a:picLocks noChangeAspect="1" noChangeArrowheads="1"/>
          </p:cNvPicPr>
          <p:nvPr/>
        </p:nvPicPr>
        <p:blipFill>
          <a:blip r:embed="rId7"/>
          <a:srcRect/>
          <a:stretch>
            <a:fillRect/>
          </a:stretch>
        </p:blipFill>
        <p:spPr bwMode="auto">
          <a:xfrm>
            <a:off x="6656203" y="3679707"/>
            <a:ext cx="1844887" cy="1249491"/>
          </a:xfrm>
          <a:prstGeom prst="rect">
            <a:avLst/>
          </a:prstGeom>
          <a:noFill/>
        </p:spPr>
      </p:pic>
      <p:sp>
        <p:nvSpPr>
          <p:cNvPr id="12" name="TextBox 11"/>
          <p:cNvSpPr txBox="1"/>
          <p:nvPr/>
        </p:nvSpPr>
        <p:spPr>
          <a:xfrm>
            <a:off x="0" y="6286520"/>
            <a:ext cx="8358214" cy="461665"/>
          </a:xfrm>
          <a:prstGeom prst="rect">
            <a:avLst/>
          </a:prstGeom>
          <a:noFill/>
        </p:spPr>
        <p:txBody>
          <a:bodyPr wrap="square" rtlCol="0">
            <a:spAutoFit/>
          </a:bodyPr>
          <a:lstStyle/>
          <a:p>
            <a:r>
              <a:rPr lang="en-GB" sz="1200" dirty="0" smtClean="0"/>
              <a:t>Useful </a:t>
            </a:r>
            <a:r>
              <a:rPr lang="en-GB" sz="1200" dirty="0" smtClean="0">
                <a:hlinkClick r:id="rId8"/>
              </a:rPr>
              <a:t>www.Sites=Smart</a:t>
            </a:r>
            <a:r>
              <a:rPr lang="en-GB" sz="1200" dirty="0" smtClean="0"/>
              <a:t> materials within design and technology-</a:t>
            </a:r>
          </a:p>
          <a:p>
            <a:r>
              <a:rPr lang="en-GB" sz="1200" dirty="0" smtClean="0"/>
              <a:t>Visual aid </a:t>
            </a:r>
            <a:r>
              <a:rPr lang="en-GB" sz="1200" dirty="0" smtClean="0">
                <a:hlinkClick r:id="rId9"/>
              </a:rPr>
              <a:t>www.youtube-smart</a:t>
            </a:r>
            <a:r>
              <a:rPr lang="en-GB" sz="1200" dirty="0" smtClean="0"/>
              <a:t> materials</a:t>
            </a:r>
          </a:p>
        </p:txBody>
      </p:sp>
      <p:sp>
        <p:nvSpPr>
          <p:cNvPr id="13" name="Rounded Rectangle 12"/>
          <p:cNvSpPr/>
          <p:nvPr/>
        </p:nvSpPr>
        <p:spPr>
          <a:xfrm>
            <a:off x="500034" y="5143512"/>
            <a:ext cx="1571636"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p:cNvSpPr/>
          <p:nvPr/>
        </p:nvSpPr>
        <p:spPr>
          <a:xfrm>
            <a:off x="2428860" y="5143512"/>
            <a:ext cx="1571636"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p:nvSpPr>
        <p:spPr>
          <a:xfrm>
            <a:off x="4500562" y="5143512"/>
            <a:ext cx="1571636"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786578" y="5143512"/>
            <a:ext cx="1571636"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142844" y="5715016"/>
            <a:ext cx="8786874" cy="369332"/>
          </a:xfrm>
          <a:prstGeom prst="rect">
            <a:avLst/>
          </a:prstGeom>
          <a:noFill/>
        </p:spPr>
        <p:txBody>
          <a:bodyPr wrap="square" rtlCol="0">
            <a:spAutoFit/>
          </a:bodyPr>
          <a:lstStyle/>
          <a:p>
            <a:r>
              <a:rPr lang="en-GB" dirty="0" smtClean="0"/>
              <a:t>SMART MATERIALS- </a:t>
            </a:r>
            <a:r>
              <a:rPr lang="en-GB" b="1" i="1" dirty="0" smtClean="0"/>
              <a:t>Silicon   Carbon Fibre  Shape Memory Alloy    Glass Reinforced Plastic</a:t>
            </a:r>
            <a:endParaRPr lang="en-GB" dirty="0"/>
          </a:p>
        </p:txBody>
      </p:sp>
      <p:sp>
        <p:nvSpPr>
          <p:cNvPr id="19" name="TextBox 18"/>
          <p:cNvSpPr txBox="1"/>
          <p:nvPr/>
        </p:nvSpPr>
        <p:spPr>
          <a:xfrm>
            <a:off x="5572132" y="-3413"/>
            <a:ext cx="2357454" cy="646331"/>
          </a:xfrm>
          <a:prstGeom prst="rect">
            <a:avLst/>
          </a:prstGeom>
          <a:noFill/>
        </p:spPr>
        <p:txBody>
          <a:bodyPr wrap="square" rtlCol="0">
            <a:spAutoFit/>
          </a:bodyPr>
          <a:lstStyle/>
          <a:p>
            <a:r>
              <a:rPr lang="en-GB" sz="1200" dirty="0" smtClean="0"/>
              <a:t>Name.........................................</a:t>
            </a:r>
          </a:p>
          <a:p>
            <a:r>
              <a:rPr lang="en-GB" sz="1200" dirty="0" smtClean="0"/>
              <a:t>Form..........................................</a:t>
            </a:r>
          </a:p>
          <a:p>
            <a:r>
              <a:rPr lang="en-GB" sz="1200" dirty="0" smtClean="0"/>
              <a:t>Teacher.......................................</a:t>
            </a:r>
            <a:endParaRPr lang="en-GB" sz="1200" dirty="0"/>
          </a:p>
        </p:txBody>
      </p:sp>
      <p:pic>
        <p:nvPicPr>
          <p:cNvPr id="1038" name="Picture 14" descr="http://maxcdn.fooyoh.com/files/attach/images/1097/370/053/004/smart-materials-for-smart-buildings_frQ2q_69.jpg"/>
          <p:cNvPicPr>
            <a:picLocks noChangeAspect="1" noChangeArrowheads="1"/>
          </p:cNvPicPr>
          <p:nvPr/>
        </p:nvPicPr>
        <p:blipFill>
          <a:blip r:embed="rId10" cstate="print"/>
          <a:srcRect/>
          <a:stretch>
            <a:fillRect/>
          </a:stretch>
        </p:blipFill>
        <p:spPr bwMode="auto">
          <a:xfrm>
            <a:off x="1357290" y="0"/>
            <a:ext cx="952470" cy="628630"/>
          </a:xfrm>
          <a:prstGeom prst="rect">
            <a:avLst/>
          </a:prstGeom>
          <a:noFill/>
        </p:spPr>
      </p:pic>
      <p:pic>
        <p:nvPicPr>
          <p:cNvPr id="1040" name="Picture 16" descr="http://www.tes.co.uk/avatar_compressed/1/1/2/avatarl888112.jpg"/>
          <p:cNvPicPr>
            <a:picLocks noChangeAspect="1" noChangeArrowheads="1"/>
          </p:cNvPicPr>
          <p:nvPr/>
        </p:nvPicPr>
        <p:blipFill>
          <a:blip r:embed="rId11"/>
          <a:srcRect/>
          <a:stretch>
            <a:fillRect/>
          </a:stretch>
        </p:blipFill>
        <p:spPr bwMode="auto">
          <a:xfrm>
            <a:off x="2428860" y="0"/>
            <a:ext cx="642935" cy="642935"/>
          </a:xfrm>
          <a:prstGeom prst="rect">
            <a:avLst/>
          </a:prstGeom>
          <a:noFill/>
        </p:spPr>
      </p:pic>
      <p:pic>
        <p:nvPicPr>
          <p:cNvPr id="1042" name="Picture 18" descr="http://www.detnk.com/files/images/material.thumbnail.jpg"/>
          <p:cNvPicPr>
            <a:picLocks noChangeAspect="1" noChangeArrowheads="1"/>
          </p:cNvPicPr>
          <p:nvPr/>
        </p:nvPicPr>
        <p:blipFill>
          <a:blip r:embed="rId12"/>
          <a:srcRect/>
          <a:stretch>
            <a:fillRect/>
          </a:stretch>
        </p:blipFill>
        <p:spPr bwMode="auto">
          <a:xfrm>
            <a:off x="3143240" y="0"/>
            <a:ext cx="1214430" cy="571480"/>
          </a:xfrm>
          <a:prstGeom prst="rect">
            <a:avLst/>
          </a:prstGeom>
          <a:noFill/>
        </p:spPr>
      </p:pic>
      <p:pic>
        <p:nvPicPr>
          <p:cNvPr id="1044" name="Picture 20" descr="http://t3.gstatic.com/images?q=tbn:ANd9GcQX0zCkauRNtAxNoa2nTy-st96Xxg_2gbFVBGmTRtudGt9Y840m"/>
          <p:cNvPicPr>
            <a:picLocks noChangeAspect="1" noChangeArrowheads="1"/>
          </p:cNvPicPr>
          <p:nvPr/>
        </p:nvPicPr>
        <p:blipFill>
          <a:blip r:embed="rId13"/>
          <a:srcRect/>
          <a:stretch>
            <a:fillRect/>
          </a:stretch>
        </p:blipFill>
        <p:spPr bwMode="auto">
          <a:xfrm>
            <a:off x="4786314" y="0"/>
            <a:ext cx="662957" cy="60645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1041421"/>
          </a:xfrm>
        </p:spPr>
        <p:txBody>
          <a:bodyPr/>
          <a:lstStyle/>
          <a:p>
            <a:r>
              <a:rPr lang="en-GB" b="1" u="sng" dirty="0" smtClean="0"/>
              <a:t>Joints Fabrication Research</a:t>
            </a:r>
            <a:endParaRPr lang="en-GB" b="1" u="sng" dirty="0"/>
          </a:p>
        </p:txBody>
      </p:sp>
      <p:grpSp>
        <p:nvGrpSpPr>
          <p:cNvPr id="3" name="Group 26"/>
          <p:cNvGrpSpPr/>
          <p:nvPr/>
        </p:nvGrpSpPr>
        <p:grpSpPr>
          <a:xfrm>
            <a:off x="6372200" y="4293096"/>
            <a:ext cx="2371733" cy="940605"/>
            <a:chOff x="5429256" y="2792328"/>
            <a:chExt cx="2371733" cy="940605"/>
          </a:xfrm>
        </p:grpSpPr>
        <p:pic>
          <p:nvPicPr>
            <p:cNvPr id="1050" name="Picture 26" descr="http://www.mr-d-n-t.co.uk/Graphics%20Resources/WOOD%20JOINTS/dowel-animation.gif"/>
            <p:cNvPicPr>
              <a:picLocks noChangeAspect="1" noChangeArrowheads="1" noCrop="1"/>
            </p:cNvPicPr>
            <p:nvPr/>
          </p:nvPicPr>
          <p:blipFill>
            <a:blip r:embed="rId2" cstate="print"/>
            <a:srcRect/>
            <a:stretch>
              <a:fillRect/>
            </a:stretch>
          </p:blipFill>
          <p:spPr bwMode="auto">
            <a:xfrm>
              <a:off x="5429256" y="3000372"/>
              <a:ext cx="1214446" cy="732561"/>
            </a:xfrm>
            <a:prstGeom prst="rect">
              <a:avLst/>
            </a:prstGeom>
            <a:noFill/>
          </p:spPr>
        </p:pic>
        <p:sp>
          <p:nvSpPr>
            <p:cNvPr id="23" name="Title 1"/>
            <p:cNvSpPr txBox="1">
              <a:spLocks/>
            </p:cNvSpPr>
            <p:nvPr/>
          </p:nvSpPr>
          <p:spPr>
            <a:xfrm>
              <a:off x="5933312" y="2792328"/>
              <a:ext cx="1071570" cy="32701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1400" dirty="0" smtClean="0">
                  <a:latin typeface="+mj-lt"/>
                  <a:ea typeface="+mj-ea"/>
                  <a:cs typeface="+mj-cs"/>
                </a:rPr>
                <a:t>Double dowel joint</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56" name="Picture 32" descr="http://t2.gstatic.com/images?q=tbn:yWny9-temVJIkM:http://upload.wikimedia.org/wikibooks/en/9/98/Dowel_joint.png">
              <a:hlinkClick r:id="rId3"/>
            </p:cNvPr>
            <p:cNvPicPr>
              <a:picLocks noChangeAspect="1" noChangeArrowheads="1"/>
            </p:cNvPicPr>
            <p:nvPr/>
          </p:nvPicPr>
          <p:blipFill>
            <a:blip r:embed="rId4" cstate="print"/>
            <a:srcRect/>
            <a:stretch>
              <a:fillRect/>
            </a:stretch>
          </p:blipFill>
          <p:spPr bwMode="auto">
            <a:xfrm>
              <a:off x="6572264" y="3143248"/>
              <a:ext cx="1228725" cy="561975"/>
            </a:xfrm>
            <a:prstGeom prst="rect">
              <a:avLst/>
            </a:prstGeom>
            <a:noFill/>
          </p:spPr>
        </p:pic>
      </p:grpSp>
      <p:grpSp>
        <p:nvGrpSpPr>
          <p:cNvPr id="4" name="Group 28"/>
          <p:cNvGrpSpPr/>
          <p:nvPr/>
        </p:nvGrpSpPr>
        <p:grpSpPr>
          <a:xfrm>
            <a:off x="3143240" y="3829931"/>
            <a:ext cx="2195520" cy="1409702"/>
            <a:chOff x="2571736" y="2428868"/>
            <a:chExt cx="2195520" cy="1409702"/>
          </a:xfrm>
        </p:grpSpPr>
        <p:pic>
          <p:nvPicPr>
            <p:cNvPr id="1048" name="Picture 24" descr="http://www.mr-d-n-t.co.uk/Graphics%20Resources/WOOD%20JOINTS/plain-bridle-joint-animation.gif"/>
            <p:cNvPicPr>
              <a:picLocks noChangeAspect="1" noChangeArrowheads="1" noCrop="1"/>
            </p:cNvPicPr>
            <p:nvPr/>
          </p:nvPicPr>
          <p:blipFill>
            <a:blip r:embed="rId5" cstate="print"/>
            <a:srcRect/>
            <a:stretch>
              <a:fillRect/>
            </a:stretch>
          </p:blipFill>
          <p:spPr bwMode="auto">
            <a:xfrm>
              <a:off x="2571736" y="2428868"/>
              <a:ext cx="1143008" cy="1251594"/>
            </a:xfrm>
            <a:prstGeom prst="rect">
              <a:avLst/>
            </a:prstGeom>
            <a:noFill/>
          </p:spPr>
        </p:pic>
        <p:sp>
          <p:nvSpPr>
            <p:cNvPr id="21" name="Title 1"/>
            <p:cNvSpPr txBox="1">
              <a:spLocks/>
            </p:cNvSpPr>
            <p:nvPr/>
          </p:nvSpPr>
          <p:spPr>
            <a:xfrm>
              <a:off x="3214678" y="2500306"/>
              <a:ext cx="1071570" cy="32701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1400" noProof="0" dirty="0" smtClean="0">
                  <a:latin typeface="+mj-lt"/>
                  <a:ea typeface="+mj-ea"/>
                  <a:cs typeface="+mj-cs"/>
                </a:rPr>
                <a:t>Bridle joint</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58" name="Picture 34" descr="http://t3.gstatic.com/images?q=tbn:UiWzHF0J2mRnVM:http://rabbitwoodworks.com/images/Joinery/T-bridle-joint.jpg">
              <a:hlinkClick r:id="rId6"/>
            </p:cNvPr>
            <p:cNvPicPr>
              <a:picLocks noChangeAspect="1" noChangeArrowheads="1"/>
            </p:cNvPicPr>
            <p:nvPr/>
          </p:nvPicPr>
          <p:blipFill>
            <a:blip r:embed="rId7" cstate="print"/>
            <a:srcRect/>
            <a:stretch>
              <a:fillRect/>
            </a:stretch>
          </p:blipFill>
          <p:spPr bwMode="auto">
            <a:xfrm>
              <a:off x="3857620" y="2928934"/>
              <a:ext cx="909636" cy="909636"/>
            </a:xfrm>
            <a:prstGeom prst="rect">
              <a:avLst/>
            </a:prstGeom>
            <a:noFill/>
          </p:spPr>
        </p:pic>
      </p:grpSp>
      <p:grpSp>
        <p:nvGrpSpPr>
          <p:cNvPr id="5" name="Group 30"/>
          <p:cNvGrpSpPr/>
          <p:nvPr/>
        </p:nvGrpSpPr>
        <p:grpSpPr>
          <a:xfrm>
            <a:off x="467544" y="3573016"/>
            <a:ext cx="1857368" cy="1214426"/>
            <a:chOff x="428596" y="2571744"/>
            <a:chExt cx="1857368" cy="1214426"/>
          </a:xfrm>
        </p:grpSpPr>
        <p:pic>
          <p:nvPicPr>
            <p:cNvPr id="1046" name="Picture 22" descr="http://www.mr-d-n-t.co.uk/Graphics%20Resources/WOOD%20JOINTS/mitre-animation.gif"/>
            <p:cNvPicPr>
              <a:picLocks noChangeAspect="1" noChangeArrowheads="1" noCrop="1"/>
            </p:cNvPicPr>
            <p:nvPr/>
          </p:nvPicPr>
          <p:blipFill>
            <a:blip r:embed="rId8" cstate="print"/>
            <a:srcRect/>
            <a:stretch>
              <a:fillRect/>
            </a:stretch>
          </p:blipFill>
          <p:spPr bwMode="auto">
            <a:xfrm>
              <a:off x="428596" y="2928934"/>
              <a:ext cx="1071541" cy="857233"/>
            </a:xfrm>
            <a:prstGeom prst="rect">
              <a:avLst/>
            </a:prstGeom>
            <a:noFill/>
          </p:spPr>
        </p:pic>
        <p:sp>
          <p:nvSpPr>
            <p:cNvPr id="19" name="Title 1"/>
            <p:cNvSpPr txBox="1">
              <a:spLocks/>
            </p:cNvSpPr>
            <p:nvPr/>
          </p:nvSpPr>
          <p:spPr>
            <a:xfrm>
              <a:off x="857224" y="2571744"/>
              <a:ext cx="1071570" cy="32701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1400" dirty="0" smtClean="0">
                  <a:latin typeface="+mj-lt"/>
                  <a:ea typeface="+mj-ea"/>
                  <a:cs typeface="+mj-cs"/>
                </a:rPr>
                <a:t>Mitre joint</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60" name="Picture 36" descr="http://www.homeconstructionimprovement.com/wp-content/uploads/2009/02/miter-joint-shrinkage-300x300.jpg"/>
            <p:cNvPicPr>
              <a:picLocks noChangeAspect="1" noChangeArrowheads="1"/>
            </p:cNvPicPr>
            <p:nvPr/>
          </p:nvPicPr>
          <p:blipFill>
            <a:blip r:embed="rId9" cstate="print"/>
            <a:srcRect/>
            <a:stretch>
              <a:fillRect/>
            </a:stretch>
          </p:blipFill>
          <p:spPr bwMode="auto">
            <a:xfrm>
              <a:off x="1285852" y="2786058"/>
              <a:ext cx="1000112" cy="1000112"/>
            </a:xfrm>
            <a:prstGeom prst="rect">
              <a:avLst/>
            </a:prstGeom>
            <a:noFill/>
          </p:spPr>
        </p:pic>
      </p:grpSp>
      <p:grpSp>
        <p:nvGrpSpPr>
          <p:cNvPr id="6" name="Group 32"/>
          <p:cNvGrpSpPr/>
          <p:nvPr/>
        </p:nvGrpSpPr>
        <p:grpSpPr>
          <a:xfrm>
            <a:off x="251520" y="1556792"/>
            <a:ext cx="1643074" cy="1299400"/>
            <a:chOff x="500034" y="785794"/>
            <a:chExt cx="1643074" cy="1299400"/>
          </a:xfrm>
        </p:grpSpPr>
        <p:pic>
          <p:nvPicPr>
            <p:cNvPr id="1030" name="Picture 6" descr="http://www.mr-d-n-t.co.uk/Graphics%20Resources/WOOD%20JOINTS/lap-joint-animation.gif"/>
            <p:cNvPicPr>
              <a:picLocks noChangeAspect="1" noChangeArrowheads="1" noCrop="1"/>
            </p:cNvPicPr>
            <p:nvPr/>
          </p:nvPicPr>
          <p:blipFill>
            <a:blip r:embed="rId10" cstate="print"/>
            <a:srcRect/>
            <a:stretch>
              <a:fillRect/>
            </a:stretch>
          </p:blipFill>
          <p:spPr bwMode="auto">
            <a:xfrm>
              <a:off x="500034" y="1071546"/>
              <a:ext cx="642921" cy="912948"/>
            </a:xfrm>
            <a:prstGeom prst="rect">
              <a:avLst/>
            </a:prstGeom>
            <a:noFill/>
          </p:spPr>
        </p:pic>
        <p:sp>
          <p:nvSpPr>
            <p:cNvPr id="12" name="Title 1"/>
            <p:cNvSpPr txBox="1">
              <a:spLocks/>
            </p:cNvSpPr>
            <p:nvPr/>
          </p:nvSpPr>
          <p:spPr>
            <a:xfrm>
              <a:off x="857224" y="785794"/>
              <a:ext cx="1071570" cy="32701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mj-lt"/>
                  <a:ea typeface="+mj-ea"/>
                  <a:cs typeface="+mj-cs"/>
                </a:rPr>
                <a:t>Lap</a:t>
              </a:r>
              <a:r>
                <a:rPr kumimoji="0" lang="en-GB" sz="1400" b="0" i="0" u="none" strike="noStrike" kern="1200" cap="none" spc="0" normalizeH="0" noProof="0" dirty="0" smtClean="0">
                  <a:ln>
                    <a:noFill/>
                  </a:ln>
                  <a:solidFill>
                    <a:schemeClr val="tx1"/>
                  </a:solidFill>
                  <a:effectLst/>
                  <a:uLnTx/>
                  <a:uFillTx/>
                  <a:latin typeface="+mj-lt"/>
                  <a:ea typeface="+mj-ea"/>
                  <a:cs typeface="+mj-cs"/>
                </a:rPr>
                <a:t> joint</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62" name="Picture 38" descr="http://t3.gstatic.com/images?q=tbn:HgUXp5uWqL47iM:http://www.printcutsew.com/wp-content/uploads/2009/01/half-lap-joints.jpg">
              <a:hlinkClick r:id="rId11"/>
            </p:cNvPr>
            <p:cNvPicPr>
              <a:picLocks noChangeAspect="1" noChangeArrowheads="1"/>
            </p:cNvPicPr>
            <p:nvPr/>
          </p:nvPicPr>
          <p:blipFill>
            <a:blip r:embed="rId12" cstate="print"/>
            <a:srcRect/>
            <a:stretch>
              <a:fillRect/>
            </a:stretch>
          </p:blipFill>
          <p:spPr bwMode="auto">
            <a:xfrm>
              <a:off x="1285852" y="1285860"/>
              <a:ext cx="857256" cy="799334"/>
            </a:xfrm>
            <a:prstGeom prst="rect">
              <a:avLst/>
            </a:prstGeom>
            <a:noFill/>
          </p:spPr>
        </p:pic>
      </p:grpSp>
      <p:grpSp>
        <p:nvGrpSpPr>
          <p:cNvPr id="7" name="Group 35"/>
          <p:cNvGrpSpPr/>
          <p:nvPr/>
        </p:nvGrpSpPr>
        <p:grpSpPr>
          <a:xfrm>
            <a:off x="2195736" y="1628800"/>
            <a:ext cx="1936732" cy="1346359"/>
            <a:chOff x="714348" y="857232"/>
            <a:chExt cx="1936732" cy="1346359"/>
          </a:xfrm>
        </p:grpSpPr>
        <p:pic>
          <p:nvPicPr>
            <p:cNvPr id="1040" name="Picture 16" descr="http://www.mr-d-n-t.co.uk/Graphics%20Resources/WOOD%20JOINTS/dovetail-animation.gif"/>
            <p:cNvPicPr>
              <a:picLocks noChangeAspect="1" noChangeArrowheads="1" noCrop="1"/>
            </p:cNvPicPr>
            <p:nvPr/>
          </p:nvPicPr>
          <p:blipFill>
            <a:blip r:embed="rId13" cstate="print"/>
            <a:srcRect/>
            <a:stretch>
              <a:fillRect/>
            </a:stretch>
          </p:blipFill>
          <p:spPr bwMode="auto">
            <a:xfrm>
              <a:off x="714348" y="1285860"/>
              <a:ext cx="1214446" cy="816715"/>
            </a:xfrm>
            <a:prstGeom prst="rect">
              <a:avLst/>
            </a:prstGeom>
            <a:noFill/>
          </p:spPr>
        </p:pic>
        <p:sp>
          <p:nvSpPr>
            <p:cNvPr id="13" name="Title 1"/>
            <p:cNvSpPr txBox="1">
              <a:spLocks/>
            </p:cNvSpPr>
            <p:nvPr/>
          </p:nvSpPr>
          <p:spPr>
            <a:xfrm>
              <a:off x="1214414" y="857232"/>
              <a:ext cx="1071570" cy="32701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mj-lt"/>
                  <a:ea typeface="+mj-ea"/>
                  <a:cs typeface="+mj-cs"/>
                </a:rPr>
                <a:t>Dove</a:t>
              </a:r>
              <a:r>
                <a:rPr kumimoji="0" lang="en-GB" sz="1400" b="0" i="0" u="none" strike="noStrike" kern="1200" cap="none" spc="0" normalizeH="0" noProof="0" dirty="0" smtClean="0">
                  <a:ln>
                    <a:noFill/>
                  </a:ln>
                  <a:solidFill>
                    <a:schemeClr val="tx1"/>
                  </a:solidFill>
                  <a:effectLst/>
                  <a:uLnTx/>
                  <a:uFillTx/>
                  <a:latin typeface="+mj-lt"/>
                  <a:ea typeface="+mj-ea"/>
                  <a:cs typeface="+mj-cs"/>
                </a:rPr>
                <a:t> tail</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66" name="Picture 42" descr="http://upload.wikimedia.org/wikibooks/en/thumb/1/13/Dovetail.png/300px-Dovetail.png"/>
            <p:cNvPicPr>
              <a:picLocks noChangeAspect="1" noChangeArrowheads="1"/>
            </p:cNvPicPr>
            <p:nvPr/>
          </p:nvPicPr>
          <p:blipFill>
            <a:blip r:embed="rId14" cstate="print"/>
            <a:srcRect/>
            <a:stretch>
              <a:fillRect/>
            </a:stretch>
          </p:blipFill>
          <p:spPr bwMode="auto">
            <a:xfrm>
              <a:off x="1785918" y="1214422"/>
              <a:ext cx="865162" cy="989169"/>
            </a:xfrm>
            <a:prstGeom prst="rect">
              <a:avLst/>
            </a:prstGeom>
            <a:noFill/>
          </p:spPr>
        </p:pic>
      </p:grpSp>
      <p:grpSp>
        <p:nvGrpSpPr>
          <p:cNvPr id="8" name="Group 38"/>
          <p:cNvGrpSpPr/>
          <p:nvPr/>
        </p:nvGrpSpPr>
        <p:grpSpPr>
          <a:xfrm>
            <a:off x="4211960" y="1484784"/>
            <a:ext cx="1714512" cy="1300172"/>
            <a:chOff x="2857488" y="571480"/>
            <a:chExt cx="1714512" cy="1300172"/>
          </a:xfrm>
        </p:grpSpPr>
        <p:pic>
          <p:nvPicPr>
            <p:cNvPr id="1042" name="Picture 18" descr="http://www.mr-d-n-t.co.uk/Graphics%20Resources/WOOD%20JOINTS/comb-joint-animation.gif"/>
            <p:cNvPicPr>
              <a:picLocks noChangeAspect="1" noChangeArrowheads="1" noCrop="1"/>
            </p:cNvPicPr>
            <p:nvPr/>
          </p:nvPicPr>
          <p:blipFill>
            <a:blip r:embed="rId15" cstate="print"/>
            <a:srcRect/>
            <a:stretch>
              <a:fillRect/>
            </a:stretch>
          </p:blipFill>
          <p:spPr bwMode="auto">
            <a:xfrm flipV="1">
              <a:off x="2857488" y="928670"/>
              <a:ext cx="642942" cy="942982"/>
            </a:xfrm>
            <a:prstGeom prst="rect">
              <a:avLst/>
            </a:prstGeom>
            <a:noFill/>
          </p:spPr>
        </p:pic>
        <p:sp>
          <p:nvSpPr>
            <p:cNvPr id="15" name="Title 1"/>
            <p:cNvSpPr txBox="1">
              <a:spLocks/>
            </p:cNvSpPr>
            <p:nvPr/>
          </p:nvSpPr>
          <p:spPr>
            <a:xfrm>
              <a:off x="3286116" y="571480"/>
              <a:ext cx="1071570" cy="32701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mj-lt"/>
                  <a:ea typeface="+mj-ea"/>
                  <a:cs typeface="+mj-cs"/>
                </a:rPr>
                <a:t>Comb</a:t>
              </a:r>
              <a:r>
                <a:rPr kumimoji="0" lang="en-GB" sz="1400" b="0" i="0" u="none" strike="noStrike" kern="1200" cap="none" spc="0" normalizeH="0" noProof="0" dirty="0" smtClean="0">
                  <a:ln>
                    <a:noFill/>
                  </a:ln>
                  <a:solidFill>
                    <a:schemeClr val="tx1"/>
                  </a:solidFill>
                  <a:effectLst/>
                  <a:uLnTx/>
                  <a:uFillTx/>
                  <a:latin typeface="+mj-lt"/>
                  <a:ea typeface="+mj-ea"/>
                  <a:cs typeface="+mj-cs"/>
                </a:rPr>
                <a:t> finger</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69" name="Picture 45"/>
            <p:cNvPicPr>
              <a:picLocks noChangeAspect="1" noChangeArrowheads="1"/>
            </p:cNvPicPr>
            <p:nvPr/>
          </p:nvPicPr>
          <p:blipFill>
            <a:blip r:embed="rId16" cstate="print"/>
            <a:srcRect/>
            <a:stretch>
              <a:fillRect/>
            </a:stretch>
          </p:blipFill>
          <p:spPr bwMode="auto">
            <a:xfrm>
              <a:off x="3571868" y="1071546"/>
              <a:ext cx="1000132" cy="704912"/>
            </a:xfrm>
            <a:prstGeom prst="rect">
              <a:avLst/>
            </a:prstGeom>
            <a:noFill/>
            <a:ln w="9525">
              <a:noFill/>
              <a:miter lim="800000"/>
              <a:headEnd/>
              <a:tailEnd/>
            </a:ln>
          </p:spPr>
        </p:pic>
      </p:grpSp>
      <p:grpSp>
        <p:nvGrpSpPr>
          <p:cNvPr id="9" name="Group 40"/>
          <p:cNvGrpSpPr/>
          <p:nvPr/>
        </p:nvGrpSpPr>
        <p:grpSpPr>
          <a:xfrm>
            <a:off x="6588224" y="1556792"/>
            <a:ext cx="1714512" cy="1389677"/>
            <a:chOff x="5857884" y="1000108"/>
            <a:chExt cx="1714512" cy="1389677"/>
          </a:xfrm>
        </p:grpSpPr>
        <p:pic>
          <p:nvPicPr>
            <p:cNvPr id="1044" name="Picture 20" descr="http://www.mr-d-n-t.co.uk/Graphics%20Resources/WOOD%20JOINTS/mortise-&amp;-tenon-animation.gif"/>
            <p:cNvPicPr>
              <a:picLocks noChangeAspect="1" noChangeArrowheads="1" noCrop="1"/>
            </p:cNvPicPr>
            <p:nvPr/>
          </p:nvPicPr>
          <p:blipFill>
            <a:blip r:embed="rId17" cstate="print"/>
            <a:srcRect/>
            <a:stretch>
              <a:fillRect/>
            </a:stretch>
          </p:blipFill>
          <p:spPr bwMode="auto">
            <a:xfrm>
              <a:off x="5857884" y="1428736"/>
              <a:ext cx="1258696" cy="961049"/>
            </a:xfrm>
            <a:prstGeom prst="rect">
              <a:avLst/>
            </a:prstGeom>
            <a:noFill/>
          </p:spPr>
        </p:pic>
        <p:sp>
          <p:nvSpPr>
            <p:cNvPr id="17" name="Title 1"/>
            <p:cNvSpPr txBox="1">
              <a:spLocks/>
            </p:cNvSpPr>
            <p:nvPr/>
          </p:nvSpPr>
          <p:spPr>
            <a:xfrm>
              <a:off x="6215074" y="1000108"/>
              <a:ext cx="1071570" cy="32701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1400" dirty="0" smtClean="0">
                  <a:latin typeface="+mj-lt"/>
                  <a:ea typeface="+mj-ea"/>
                  <a:cs typeface="+mj-cs"/>
                </a:rPr>
                <a:t>Mortise and tennon</a:t>
              </a:r>
              <a:endParaRPr kumimoji="0" lang="en-GB" sz="1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71" name="Picture 47" descr="http://t3.gstatic.com/images?q=tbn:FjczFB4CCO4yzM:http://z.about.com/d/woodworking/1/0/6/-/-/-/MortiseTenon.jpg">
              <a:hlinkClick r:id="rId18"/>
            </p:cNvPr>
            <p:cNvPicPr>
              <a:picLocks noChangeAspect="1" noChangeArrowheads="1"/>
            </p:cNvPicPr>
            <p:nvPr/>
          </p:nvPicPr>
          <p:blipFill>
            <a:blip r:embed="rId19" cstate="print"/>
            <a:srcRect/>
            <a:stretch>
              <a:fillRect/>
            </a:stretch>
          </p:blipFill>
          <p:spPr bwMode="auto">
            <a:xfrm>
              <a:off x="6786578" y="1428736"/>
              <a:ext cx="785818" cy="778263"/>
            </a:xfrm>
            <a:prstGeom prst="rect">
              <a:avLst/>
            </a:prstGeom>
            <a:noFill/>
          </p:spPr>
        </p:pic>
      </p:grpSp>
      <p:sp>
        <p:nvSpPr>
          <p:cNvPr id="42" name="Rectangle 41"/>
          <p:cNvSpPr/>
          <p:nvPr/>
        </p:nvSpPr>
        <p:spPr>
          <a:xfrm>
            <a:off x="6372200" y="2996952"/>
            <a:ext cx="2285984" cy="1223412"/>
          </a:xfrm>
          <a:prstGeom prst="rect">
            <a:avLst/>
          </a:prstGeom>
        </p:spPr>
        <p:txBody>
          <a:bodyPr wrap="square">
            <a:spAutoFit/>
          </a:bodyPr>
          <a:lstStyle/>
          <a:p>
            <a:r>
              <a:rPr lang="en-GB" sz="1050" i="1" dirty="0" smtClean="0"/>
              <a:t>Mortise-and-</a:t>
            </a:r>
            <a:r>
              <a:rPr lang="en-GB" sz="1050" i="1" dirty="0" err="1" smtClean="0"/>
              <a:t>tenon</a:t>
            </a:r>
            <a:r>
              <a:rPr lang="en-GB" sz="1050" i="1" dirty="0" smtClean="0"/>
              <a:t> joints</a:t>
            </a:r>
            <a:r>
              <a:rPr lang="en-GB" sz="1050" dirty="0" smtClean="0"/>
              <a:t> are among the strongest joints in woodworking, and are used for projects that have frame construction and need to be strong. Chairs and tables use them as does most Arts and Crafts and Mission style furniture.</a:t>
            </a:r>
            <a:endParaRPr lang="en-GB" sz="1050" dirty="0"/>
          </a:p>
        </p:txBody>
      </p:sp>
      <p:sp>
        <p:nvSpPr>
          <p:cNvPr id="43" name="Rectangle 42"/>
          <p:cNvSpPr/>
          <p:nvPr/>
        </p:nvSpPr>
        <p:spPr>
          <a:xfrm>
            <a:off x="285720" y="5357826"/>
            <a:ext cx="2000248" cy="1223412"/>
          </a:xfrm>
          <a:prstGeom prst="rect">
            <a:avLst/>
          </a:prstGeom>
        </p:spPr>
        <p:txBody>
          <a:bodyPr wrap="square">
            <a:spAutoFit/>
          </a:bodyPr>
          <a:lstStyle/>
          <a:p>
            <a:r>
              <a:rPr lang="en-GB" sz="1050" dirty="0" smtClean="0"/>
              <a:t>A </a:t>
            </a:r>
            <a:r>
              <a:rPr lang="en-GB" sz="1050" b="1" dirty="0" smtClean="0"/>
              <a:t>mitre</a:t>
            </a:r>
            <a:r>
              <a:rPr lang="en-GB" sz="1050" dirty="0" smtClean="0"/>
              <a:t> or </a:t>
            </a:r>
            <a:r>
              <a:rPr lang="en-GB" sz="1050" b="1" dirty="0" smtClean="0"/>
              <a:t>mitre joint</a:t>
            </a:r>
            <a:r>
              <a:rPr lang="en-GB" sz="1050" dirty="0" smtClean="0"/>
              <a:t> (</a:t>
            </a:r>
            <a:r>
              <a:rPr lang="en-GB" sz="1050" b="1" dirty="0" smtClean="0"/>
              <a:t>mitre</a:t>
            </a:r>
            <a:r>
              <a:rPr lang="en-GB" sz="1050" dirty="0" smtClean="0"/>
              <a:t> in British English) is a joint made by bevelling each of two parts to be joined, usually at a 45° angle, to form a corner, usually a 90° angle. It is often used in making picture frames</a:t>
            </a:r>
            <a:r>
              <a:rPr lang="en-GB" sz="1050" dirty="0"/>
              <a:t>.</a:t>
            </a:r>
          </a:p>
        </p:txBody>
      </p:sp>
      <p:sp>
        <p:nvSpPr>
          <p:cNvPr id="44" name="Rectangle 43"/>
          <p:cNvSpPr/>
          <p:nvPr/>
        </p:nvSpPr>
        <p:spPr>
          <a:xfrm>
            <a:off x="3286116" y="5473005"/>
            <a:ext cx="2286016" cy="1384995"/>
          </a:xfrm>
          <a:prstGeom prst="rect">
            <a:avLst/>
          </a:prstGeom>
        </p:spPr>
        <p:txBody>
          <a:bodyPr wrap="square">
            <a:spAutoFit/>
          </a:bodyPr>
          <a:lstStyle/>
          <a:p>
            <a:r>
              <a:rPr lang="en-GB" sz="1050" dirty="0" smtClean="0"/>
              <a:t>A </a:t>
            </a:r>
            <a:r>
              <a:rPr lang="en-GB" sz="1050" b="1" dirty="0" smtClean="0"/>
              <a:t>bridle joint</a:t>
            </a:r>
            <a:r>
              <a:rPr lang="en-GB" sz="1050" dirty="0" smtClean="0"/>
              <a:t> is a woodworking joint, similar to a mortise and </a:t>
            </a:r>
            <a:r>
              <a:rPr lang="en-GB" sz="1050" dirty="0" err="1" smtClean="0"/>
              <a:t>tenon</a:t>
            </a:r>
            <a:r>
              <a:rPr lang="en-GB" sz="1050" dirty="0" smtClean="0"/>
              <a:t>, in that a </a:t>
            </a:r>
            <a:r>
              <a:rPr lang="en-GB" sz="1050" dirty="0" err="1" smtClean="0"/>
              <a:t>tenon</a:t>
            </a:r>
            <a:r>
              <a:rPr lang="en-GB" sz="1050" dirty="0" smtClean="0"/>
              <a:t> is cut on the end of one member and a mortise is cut into the other to accept it. The distinguishing feature is that the </a:t>
            </a:r>
            <a:r>
              <a:rPr lang="en-GB" sz="1050" dirty="0" err="1" smtClean="0"/>
              <a:t>tenon</a:t>
            </a:r>
            <a:r>
              <a:rPr lang="en-GB" sz="1050" dirty="0" smtClean="0"/>
              <a:t> and the mortise are cut to the full width of the </a:t>
            </a:r>
            <a:r>
              <a:rPr lang="en-GB" sz="1050" dirty="0" err="1" smtClean="0"/>
              <a:t>tenon</a:t>
            </a:r>
            <a:r>
              <a:rPr lang="en-GB" sz="1050" dirty="0" smtClean="0"/>
              <a:t> member.</a:t>
            </a:r>
            <a:endParaRPr lang="en-GB" sz="1050" dirty="0"/>
          </a:p>
        </p:txBody>
      </p:sp>
      <p:sp>
        <p:nvSpPr>
          <p:cNvPr id="45" name="Rectangle 44"/>
          <p:cNvSpPr/>
          <p:nvPr/>
        </p:nvSpPr>
        <p:spPr>
          <a:xfrm>
            <a:off x="5857884" y="5149840"/>
            <a:ext cx="3286116" cy="1708160"/>
          </a:xfrm>
          <a:prstGeom prst="rect">
            <a:avLst/>
          </a:prstGeom>
        </p:spPr>
        <p:txBody>
          <a:bodyPr wrap="square">
            <a:spAutoFit/>
          </a:bodyPr>
          <a:lstStyle/>
          <a:p>
            <a:r>
              <a:rPr lang="en-GB" sz="1050" dirty="0" smtClean="0"/>
              <a:t>A </a:t>
            </a:r>
            <a:r>
              <a:rPr lang="en-GB" sz="1050" b="1" dirty="0" smtClean="0"/>
              <a:t>butt joint</a:t>
            </a:r>
            <a:r>
              <a:rPr lang="en-GB" sz="1050" dirty="0" smtClean="0"/>
              <a:t> is a joinery technique in which two members are joined by simply butting them together. The butt joint is the simplest joint to make since it merely involves cutting the members to the appropriate length and butting them together. It is also the weakest because unless some form of reinforcement is used (see below) it relies upon glue alone to hold it together. Because the orientation of the members usually present only end grain to long grain gluing surface, the resulting joint is inherently weak.</a:t>
            </a:r>
            <a:endParaRPr lang="en-GB" sz="1050" dirty="0"/>
          </a:p>
        </p:txBody>
      </p:sp>
      <p:sp>
        <p:nvSpPr>
          <p:cNvPr id="35" name="TextBox 34"/>
          <p:cNvSpPr txBox="1"/>
          <p:nvPr/>
        </p:nvSpPr>
        <p:spPr>
          <a:xfrm>
            <a:off x="0" y="928670"/>
            <a:ext cx="8929718" cy="276999"/>
          </a:xfrm>
          <a:prstGeom prst="rect">
            <a:avLst/>
          </a:prstGeom>
          <a:noFill/>
        </p:spPr>
        <p:txBody>
          <a:bodyPr wrap="square" rtlCol="0">
            <a:spAutoFit/>
          </a:bodyPr>
          <a:lstStyle/>
          <a:p>
            <a:r>
              <a:rPr lang="en-GB" sz="1200" b="1" u="sng" dirty="0" smtClean="0"/>
              <a:t>Support Sheet- </a:t>
            </a:r>
            <a:r>
              <a:rPr lang="en-GB" sz="1200" dirty="0" smtClean="0"/>
              <a:t>Use the visual designs and explanations below to complete your joint Fabrication task </a:t>
            </a:r>
            <a:endParaRPr lang="en-GB"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428596" y="1142984"/>
            <a:ext cx="8215370" cy="12858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571472" y="-24"/>
            <a:ext cx="7772400" cy="428628"/>
          </a:xfrm>
        </p:spPr>
        <p:txBody>
          <a:bodyPr>
            <a:normAutofit/>
          </a:bodyPr>
          <a:lstStyle/>
          <a:p>
            <a:r>
              <a:rPr lang="en-GB" sz="1600" b="1" u="sng" dirty="0" smtClean="0"/>
              <a:t>Joints Research-Traditional Wood working Joints</a:t>
            </a:r>
            <a:endParaRPr lang="en-GB" sz="1600" b="1" u="sng" dirty="0"/>
          </a:p>
        </p:txBody>
      </p:sp>
      <p:sp>
        <p:nvSpPr>
          <p:cNvPr id="4" name="TextBox 3"/>
          <p:cNvSpPr txBox="1"/>
          <p:nvPr/>
        </p:nvSpPr>
        <p:spPr>
          <a:xfrm>
            <a:off x="285720" y="500042"/>
            <a:ext cx="8643998" cy="646331"/>
          </a:xfrm>
          <a:prstGeom prst="rect">
            <a:avLst/>
          </a:prstGeom>
          <a:noFill/>
        </p:spPr>
        <p:txBody>
          <a:bodyPr wrap="square" rtlCol="0">
            <a:spAutoFit/>
          </a:bodyPr>
          <a:lstStyle/>
          <a:p>
            <a:r>
              <a:rPr lang="en-GB" sz="1200" dirty="0" smtClean="0"/>
              <a:t>Research a range of traditional wood working joints listed, produce a sketched diagram/image of the specific woodworking joint including a detailed description of how and where that specific joint would be used. Select an appropriate product displaying where the joint had been incorporated. Look at the completed example below.</a:t>
            </a:r>
            <a:endParaRPr lang="en-GB" sz="1200" dirty="0"/>
          </a:p>
        </p:txBody>
      </p:sp>
      <p:pic>
        <p:nvPicPr>
          <p:cNvPr id="1026" name="Picture 2" descr="http://t3.gstatic.com/images?q=tbn:ANd9GcQ9wmsVxFJ016GXhCXL_dhbNypBROQI1y5DvoSaLW0KQdhGvspG"/>
          <p:cNvPicPr>
            <a:picLocks noChangeAspect="1" noChangeArrowheads="1"/>
          </p:cNvPicPr>
          <p:nvPr/>
        </p:nvPicPr>
        <p:blipFill>
          <a:blip r:embed="rId2"/>
          <a:srcRect/>
          <a:stretch>
            <a:fillRect/>
          </a:stretch>
        </p:blipFill>
        <p:spPr bwMode="auto">
          <a:xfrm>
            <a:off x="642910" y="1418164"/>
            <a:ext cx="785818" cy="796390"/>
          </a:xfrm>
          <a:prstGeom prst="rect">
            <a:avLst/>
          </a:prstGeom>
          <a:noFill/>
        </p:spPr>
      </p:pic>
      <p:sp>
        <p:nvSpPr>
          <p:cNvPr id="7" name="TextBox 6"/>
          <p:cNvSpPr txBox="1"/>
          <p:nvPr/>
        </p:nvSpPr>
        <p:spPr>
          <a:xfrm>
            <a:off x="571472" y="1160490"/>
            <a:ext cx="928694" cy="553998"/>
          </a:xfrm>
          <a:prstGeom prst="rect">
            <a:avLst/>
          </a:prstGeom>
          <a:noFill/>
        </p:spPr>
        <p:txBody>
          <a:bodyPr wrap="square" rtlCol="0">
            <a:spAutoFit/>
          </a:bodyPr>
          <a:lstStyle/>
          <a:p>
            <a:r>
              <a:rPr lang="en-GB" sz="1200" dirty="0" smtClean="0"/>
              <a:t>Mitre Joint</a:t>
            </a:r>
          </a:p>
          <a:p>
            <a:endParaRPr lang="en-GB" dirty="0"/>
          </a:p>
        </p:txBody>
      </p:sp>
      <p:sp>
        <p:nvSpPr>
          <p:cNvPr id="8" name="TextBox 7"/>
          <p:cNvSpPr txBox="1"/>
          <p:nvPr/>
        </p:nvSpPr>
        <p:spPr>
          <a:xfrm>
            <a:off x="1643042" y="1467137"/>
            <a:ext cx="5214974" cy="461665"/>
          </a:xfrm>
          <a:prstGeom prst="rect">
            <a:avLst/>
          </a:prstGeom>
          <a:noFill/>
        </p:spPr>
        <p:txBody>
          <a:bodyPr wrap="square" rtlCol="0">
            <a:spAutoFit/>
          </a:bodyPr>
          <a:lstStyle/>
          <a:p>
            <a:r>
              <a:rPr lang="en-GB" sz="1200" dirty="0" smtClean="0"/>
              <a:t>Mitre Joints are similar to Butt Joints but mitre joints are more difficult to cut and are feature joints and give an attractive visual characteristic</a:t>
            </a:r>
            <a:endParaRPr lang="en-GB" sz="1200" dirty="0"/>
          </a:p>
        </p:txBody>
      </p:sp>
      <p:pic>
        <p:nvPicPr>
          <p:cNvPr id="1028" name="Picture 4" descr="http://t0.gstatic.com/images?q=tbn:ANd9GcRz-YOmIxBfSbeZE_sYrRQcgYVdo136LtlRoLjN4kR29IQoMwucKQ"/>
          <p:cNvPicPr>
            <a:picLocks noChangeAspect="1" noChangeArrowheads="1"/>
          </p:cNvPicPr>
          <p:nvPr/>
        </p:nvPicPr>
        <p:blipFill>
          <a:blip r:embed="rId3"/>
          <a:srcRect/>
          <a:stretch>
            <a:fillRect/>
          </a:stretch>
        </p:blipFill>
        <p:spPr bwMode="auto">
          <a:xfrm>
            <a:off x="7500958" y="1519223"/>
            <a:ext cx="857256" cy="838207"/>
          </a:xfrm>
          <a:prstGeom prst="rect">
            <a:avLst/>
          </a:prstGeom>
          <a:noFill/>
        </p:spPr>
      </p:pic>
      <p:sp>
        <p:nvSpPr>
          <p:cNvPr id="10" name="TextBox 9"/>
          <p:cNvSpPr txBox="1"/>
          <p:nvPr/>
        </p:nvSpPr>
        <p:spPr>
          <a:xfrm>
            <a:off x="7358082" y="1118700"/>
            <a:ext cx="1143008" cy="738664"/>
          </a:xfrm>
          <a:prstGeom prst="rect">
            <a:avLst/>
          </a:prstGeom>
          <a:noFill/>
        </p:spPr>
        <p:txBody>
          <a:bodyPr wrap="square" rtlCol="0">
            <a:spAutoFit/>
          </a:bodyPr>
          <a:lstStyle/>
          <a:p>
            <a:r>
              <a:rPr lang="en-GB" sz="1200" dirty="0" smtClean="0"/>
              <a:t>Product Image-Picture Frame</a:t>
            </a:r>
          </a:p>
          <a:p>
            <a:endParaRPr lang="en-GB" dirty="0"/>
          </a:p>
        </p:txBody>
      </p:sp>
      <p:sp>
        <p:nvSpPr>
          <p:cNvPr id="12" name="Rectangle 11"/>
          <p:cNvSpPr/>
          <p:nvPr/>
        </p:nvSpPr>
        <p:spPr>
          <a:xfrm>
            <a:off x="500034" y="2786058"/>
            <a:ext cx="92869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00034" y="4143380"/>
            <a:ext cx="92869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00034" y="5572140"/>
            <a:ext cx="92869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714480" y="2571744"/>
            <a:ext cx="5500726" cy="12144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1714480" y="4000504"/>
            <a:ext cx="5500726" cy="12144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714480" y="5429264"/>
            <a:ext cx="5500726" cy="12144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7572396" y="2786058"/>
            <a:ext cx="92869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7572396" y="4143380"/>
            <a:ext cx="92869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7572396" y="5572140"/>
            <a:ext cx="92869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500034" y="2517812"/>
            <a:ext cx="928694" cy="553998"/>
          </a:xfrm>
          <a:prstGeom prst="rect">
            <a:avLst/>
          </a:prstGeom>
          <a:noFill/>
        </p:spPr>
        <p:txBody>
          <a:bodyPr wrap="square" rtlCol="0">
            <a:spAutoFit/>
          </a:bodyPr>
          <a:lstStyle/>
          <a:p>
            <a:r>
              <a:rPr lang="en-GB" sz="1200" dirty="0" smtClean="0"/>
              <a:t>Dowel Joint</a:t>
            </a:r>
          </a:p>
          <a:p>
            <a:endParaRPr lang="en-GB" dirty="0"/>
          </a:p>
        </p:txBody>
      </p:sp>
      <p:sp>
        <p:nvSpPr>
          <p:cNvPr id="23" name="TextBox 22"/>
          <p:cNvSpPr txBox="1"/>
          <p:nvPr/>
        </p:nvSpPr>
        <p:spPr>
          <a:xfrm>
            <a:off x="500034" y="3803696"/>
            <a:ext cx="928694" cy="553998"/>
          </a:xfrm>
          <a:prstGeom prst="rect">
            <a:avLst/>
          </a:prstGeom>
          <a:noFill/>
        </p:spPr>
        <p:txBody>
          <a:bodyPr wrap="square" rtlCol="0">
            <a:spAutoFit/>
          </a:bodyPr>
          <a:lstStyle/>
          <a:p>
            <a:r>
              <a:rPr lang="en-GB" sz="1200" dirty="0" smtClean="0"/>
              <a:t>Comb Joint</a:t>
            </a:r>
          </a:p>
          <a:p>
            <a:endParaRPr lang="en-GB" dirty="0"/>
          </a:p>
        </p:txBody>
      </p:sp>
      <p:sp>
        <p:nvSpPr>
          <p:cNvPr id="24" name="TextBox 23"/>
          <p:cNvSpPr txBox="1"/>
          <p:nvPr/>
        </p:nvSpPr>
        <p:spPr>
          <a:xfrm>
            <a:off x="214282" y="5214950"/>
            <a:ext cx="2214578" cy="553998"/>
          </a:xfrm>
          <a:prstGeom prst="rect">
            <a:avLst/>
          </a:prstGeom>
          <a:noFill/>
        </p:spPr>
        <p:txBody>
          <a:bodyPr wrap="square" rtlCol="0">
            <a:spAutoFit/>
          </a:bodyPr>
          <a:lstStyle/>
          <a:p>
            <a:r>
              <a:rPr lang="en-GB" sz="1200" dirty="0" smtClean="0"/>
              <a:t>Mortise+Tennon Joint</a:t>
            </a:r>
          </a:p>
          <a:p>
            <a:endParaRPr lang="en-GB" dirty="0"/>
          </a:p>
        </p:txBody>
      </p:sp>
      <p:sp>
        <p:nvSpPr>
          <p:cNvPr id="25" name="TextBox 24"/>
          <p:cNvSpPr txBox="1"/>
          <p:nvPr/>
        </p:nvSpPr>
        <p:spPr>
          <a:xfrm>
            <a:off x="1714480" y="2571744"/>
            <a:ext cx="1643074" cy="261610"/>
          </a:xfrm>
          <a:prstGeom prst="rect">
            <a:avLst/>
          </a:prstGeom>
          <a:noFill/>
        </p:spPr>
        <p:txBody>
          <a:bodyPr wrap="square" rtlCol="0">
            <a:spAutoFit/>
          </a:bodyPr>
          <a:lstStyle/>
          <a:p>
            <a:r>
              <a:rPr lang="en-GB" sz="1100" dirty="0" smtClean="0"/>
              <a:t>Description-</a:t>
            </a:r>
            <a:endParaRPr lang="en-GB" sz="1100" dirty="0"/>
          </a:p>
        </p:txBody>
      </p:sp>
      <p:sp>
        <p:nvSpPr>
          <p:cNvPr id="27" name="TextBox 26"/>
          <p:cNvSpPr txBox="1"/>
          <p:nvPr/>
        </p:nvSpPr>
        <p:spPr>
          <a:xfrm>
            <a:off x="1714480" y="3953208"/>
            <a:ext cx="1643074" cy="261610"/>
          </a:xfrm>
          <a:prstGeom prst="rect">
            <a:avLst/>
          </a:prstGeom>
          <a:noFill/>
        </p:spPr>
        <p:txBody>
          <a:bodyPr wrap="square" rtlCol="0">
            <a:spAutoFit/>
          </a:bodyPr>
          <a:lstStyle/>
          <a:p>
            <a:r>
              <a:rPr lang="en-GB" sz="1100" dirty="0" smtClean="0"/>
              <a:t>Description-</a:t>
            </a:r>
            <a:endParaRPr lang="en-GB" sz="1100" dirty="0"/>
          </a:p>
        </p:txBody>
      </p:sp>
      <p:sp>
        <p:nvSpPr>
          <p:cNvPr id="28" name="TextBox 27"/>
          <p:cNvSpPr txBox="1"/>
          <p:nvPr/>
        </p:nvSpPr>
        <p:spPr>
          <a:xfrm>
            <a:off x="1643042" y="5429264"/>
            <a:ext cx="1643074" cy="261610"/>
          </a:xfrm>
          <a:prstGeom prst="rect">
            <a:avLst/>
          </a:prstGeom>
          <a:noFill/>
        </p:spPr>
        <p:txBody>
          <a:bodyPr wrap="square" rtlCol="0">
            <a:spAutoFit/>
          </a:bodyPr>
          <a:lstStyle/>
          <a:p>
            <a:r>
              <a:rPr lang="en-GB" sz="1100" dirty="0" smtClean="0"/>
              <a:t>Description-</a:t>
            </a:r>
            <a:endParaRPr lang="en-GB" sz="1100" dirty="0"/>
          </a:p>
        </p:txBody>
      </p:sp>
      <p:sp>
        <p:nvSpPr>
          <p:cNvPr id="29" name="TextBox 28"/>
          <p:cNvSpPr txBox="1"/>
          <p:nvPr/>
        </p:nvSpPr>
        <p:spPr>
          <a:xfrm>
            <a:off x="7643834" y="2428868"/>
            <a:ext cx="1071570" cy="261610"/>
          </a:xfrm>
          <a:prstGeom prst="rect">
            <a:avLst/>
          </a:prstGeom>
          <a:noFill/>
        </p:spPr>
        <p:txBody>
          <a:bodyPr wrap="square" rtlCol="0">
            <a:spAutoFit/>
          </a:bodyPr>
          <a:lstStyle/>
          <a:p>
            <a:r>
              <a:rPr lang="en-GB" sz="1100" dirty="0" smtClean="0"/>
              <a:t>Product</a:t>
            </a:r>
            <a:endParaRPr lang="en-GB" sz="1100" dirty="0"/>
          </a:p>
        </p:txBody>
      </p:sp>
      <p:sp>
        <p:nvSpPr>
          <p:cNvPr id="30" name="TextBox 29"/>
          <p:cNvSpPr txBox="1"/>
          <p:nvPr/>
        </p:nvSpPr>
        <p:spPr>
          <a:xfrm>
            <a:off x="7643834" y="3857628"/>
            <a:ext cx="1071570" cy="261610"/>
          </a:xfrm>
          <a:prstGeom prst="rect">
            <a:avLst/>
          </a:prstGeom>
          <a:noFill/>
        </p:spPr>
        <p:txBody>
          <a:bodyPr wrap="square" rtlCol="0">
            <a:spAutoFit/>
          </a:bodyPr>
          <a:lstStyle/>
          <a:p>
            <a:r>
              <a:rPr lang="en-GB" sz="1100" dirty="0" smtClean="0"/>
              <a:t>Product</a:t>
            </a:r>
            <a:endParaRPr lang="en-GB" sz="1100" dirty="0"/>
          </a:p>
        </p:txBody>
      </p:sp>
      <p:sp>
        <p:nvSpPr>
          <p:cNvPr id="31" name="TextBox 30"/>
          <p:cNvSpPr txBox="1"/>
          <p:nvPr/>
        </p:nvSpPr>
        <p:spPr>
          <a:xfrm>
            <a:off x="7643834" y="5310530"/>
            <a:ext cx="1071570" cy="261610"/>
          </a:xfrm>
          <a:prstGeom prst="rect">
            <a:avLst/>
          </a:prstGeom>
          <a:noFill/>
        </p:spPr>
        <p:txBody>
          <a:bodyPr wrap="square" rtlCol="0">
            <a:spAutoFit/>
          </a:bodyPr>
          <a:lstStyle/>
          <a:p>
            <a:r>
              <a:rPr lang="en-GB" sz="1100" dirty="0" smtClean="0"/>
              <a:t>Product</a:t>
            </a:r>
            <a:endParaRPr lang="en-GB" sz="1100" dirty="0"/>
          </a:p>
        </p:txBody>
      </p:sp>
      <p:sp>
        <p:nvSpPr>
          <p:cNvPr id="32" name="TextBox 31"/>
          <p:cNvSpPr txBox="1"/>
          <p:nvPr/>
        </p:nvSpPr>
        <p:spPr>
          <a:xfrm>
            <a:off x="214282" y="0"/>
            <a:ext cx="2000264" cy="461665"/>
          </a:xfrm>
          <a:prstGeom prst="rect">
            <a:avLst/>
          </a:prstGeom>
          <a:noFill/>
        </p:spPr>
        <p:txBody>
          <a:bodyPr wrap="square" rtlCol="0">
            <a:spAutoFit/>
          </a:bodyPr>
          <a:lstStyle/>
          <a:p>
            <a:r>
              <a:rPr lang="en-GB" sz="1200" dirty="0" smtClean="0"/>
              <a:t>NAME:...................................</a:t>
            </a:r>
          </a:p>
          <a:p>
            <a:r>
              <a:rPr lang="en-GB" sz="1200" dirty="0" smtClean="0"/>
              <a:t>Teacher:.................................</a:t>
            </a:r>
            <a:endParaRPr lang="en-GB"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 y="-71462"/>
            <a:ext cx="1928826" cy="646331"/>
          </a:xfrm>
          <a:prstGeom prst="rect">
            <a:avLst/>
          </a:prstGeom>
          <a:noFill/>
        </p:spPr>
        <p:txBody>
          <a:bodyPr wrap="square" rtlCol="0">
            <a:spAutoFit/>
          </a:bodyPr>
          <a:lstStyle/>
          <a:p>
            <a:r>
              <a:rPr lang="en-GB" sz="1200" dirty="0" smtClean="0"/>
              <a:t>Name...................................</a:t>
            </a:r>
          </a:p>
          <a:p>
            <a:r>
              <a:rPr lang="en-GB" sz="1200" dirty="0" smtClean="0"/>
              <a:t>Form....................................</a:t>
            </a:r>
          </a:p>
          <a:p>
            <a:r>
              <a:rPr lang="en-GB" sz="1200" dirty="0" smtClean="0"/>
              <a:t>Teacher................................</a:t>
            </a:r>
            <a:endParaRPr lang="en-GB" sz="1200" dirty="0"/>
          </a:p>
        </p:txBody>
      </p:sp>
      <p:sp>
        <p:nvSpPr>
          <p:cNvPr id="5" name="Rounded Rectangle 4"/>
          <p:cNvSpPr/>
          <p:nvPr/>
        </p:nvSpPr>
        <p:spPr>
          <a:xfrm>
            <a:off x="214282" y="1571612"/>
            <a:ext cx="1071570" cy="928694"/>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214282" y="4786322"/>
            <a:ext cx="1071570" cy="928694"/>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214282" y="2643182"/>
            <a:ext cx="1071570" cy="928694"/>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214282" y="3714752"/>
            <a:ext cx="1071570" cy="928694"/>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071802" y="1263835"/>
            <a:ext cx="4214842" cy="307777"/>
          </a:xfrm>
          <a:prstGeom prst="rect">
            <a:avLst/>
          </a:prstGeom>
          <a:noFill/>
        </p:spPr>
        <p:txBody>
          <a:bodyPr wrap="square" rtlCol="0">
            <a:spAutoFit/>
          </a:bodyPr>
          <a:lstStyle/>
          <a:p>
            <a:r>
              <a:rPr lang="en-GB" sz="1400" b="1" u="sng" dirty="0" smtClean="0"/>
              <a:t>Description/Definition for use of purpose</a:t>
            </a:r>
            <a:endParaRPr lang="en-GB" sz="1400" b="1" u="sng" dirty="0"/>
          </a:p>
        </p:txBody>
      </p:sp>
      <p:sp>
        <p:nvSpPr>
          <p:cNvPr id="12" name="TextBox 11"/>
          <p:cNvSpPr txBox="1"/>
          <p:nvPr/>
        </p:nvSpPr>
        <p:spPr>
          <a:xfrm>
            <a:off x="7286644" y="1263835"/>
            <a:ext cx="2143140" cy="307777"/>
          </a:xfrm>
          <a:prstGeom prst="rect">
            <a:avLst/>
          </a:prstGeom>
          <a:noFill/>
        </p:spPr>
        <p:txBody>
          <a:bodyPr wrap="square" rtlCol="0">
            <a:spAutoFit/>
          </a:bodyPr>
          <a:lstStyle/>
          <a:p>
            <a:r>
              <a:rPr lang="en-GB" sz="1400" b="1" u="sng" dirty="0" smtClean="0"/>
              <a:t>Preferred Material Use</a:t>
            </a:r>
            <a:endParaRPr lang="en-GB" sz="1400" b="1" u="sng" dirty="0"/>
          </a:p>
        </p:txBody>
      </p:sp>
      <p:sp>
        <p:nvSpPr>
          <p:cNvPr id="13" name="TextBox 12"/>
          <p:cNvSpPr txBox="1"/>
          <p:nvPr/>
        </p:nvSpPr>
        <p:spPr>
          <a:xfrm>
            <a:off x="214282" y="1263835"/>
            <a:ext cx="1285884" cy="307777"/>
          </a:xfrm>
          <a:prstGeom prst="rect">
            <a:avLst/>
          </a:prstGeom>
          <a:noFill/>
        </p:spPr>
        <p:txBody>
          <a:bodyPr wrap="square" rtlCol="0">
            <a:spAutoFit/>
          </a:bodyPr>
          <a:lstStyle/>
          <a:p>
            <a:r>
              <a:rPr lang="en-GB" sz="1400" b="1" u="sng" dirty="0" smtClean="0"/>
              <a:t>Finish Type</a:t>
            </a:r>
            <a:endParaRPr lang="en-GB" sz="1400" b="1" u="sng" dirty="0"/>
          </a:p>
        </p:txBody>
      </p:sp>
      <p:sp>
        <p:nvSpPr>
          <p:cNvPr id="14" name="Rounded Rectangle 13"/>
          <p:cNvSpPr/>
          <p:nvPr/>
        </p:nvSpPr>
        <p:spPr>
          <a:xfrm>
            <a:off x="7858148" y="1571612"/>
            <a:ext cx="1071570" cy="92869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ounded Rectangle 14"/>
          <p:cNvSpPr/>
          <p:nvPr/>
        </p:nvSpPr>
        <p:spPr>
          <a:xfrm>
            <a:off x="7858148" y="2643182"/>
            <a:ext cx="1071570" cy="92869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ounded Rectangle 15"/>
          <p:cNvSpPr/>
          <p:nvPr/>
        </p:nvSpPr>
        <p:spPr>
          <a:xfrm>
            <a:off x="7858148" y="3714752"/>
            <a:ext cx="1071570" cy="92869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ounded Rectangle 16"/>
          <p:cNvSpPr/>
          <p:nvPr/>
        </p:nvSpPr>
        <p:spPr>
          <a:xfrm>
            <a:off x="7858148" y="4786322"/>
            <a:ext cx="1071570" cy="92869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ounded Rectangle 18"/>
          <p:cNvSpPr/>
          <p:nvPr/>
        </p:nvSpPr>
        <p:spPr>
          <a:xfrm>
            <a:off x="1500166" y="1571612"/>
            <a:ext cx="6143668" cy="8572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1500166" y="2643182"/>
            <a:ext cx="6143668" cy="8572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ed Rectangle 20"/>
          <p:cNvSpPr/>
          <p:nvPr/>
        </p:nvSpPr>
        <p:spPr>
          <a:xfrm>
            <a:off x="1500166" y="3786190"/>
            <a:ext cx="6143668" cy="8572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ounded Rectangle 21"/>
          <p:cNvSpPr/>
          <p:nvPr/>
        </p:nvSpPr>
        <p:spPr>
          <a:xfrm>
            <a:off x="1500166" y="4857760"/>
            <a:ext cx="6143668" cy="8572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2152915" y="-142900"/>
            <a:ext cx="4990853" cy="923330"/>
          </a:xfrm>
          <a:prstGeom prst="rect">
            <a:avLst/>
          </a:prstGeom>
          <a:noFill/>
        </p:spPr>
        <p:txBody>
          <a:bodyPr wrap="none" lIns="91440" tIns="45720" rIns="91440" bIns="45720">
            <a:spAutoFit/>
          </a:bodyPr>
          <a:lstStyle/>
          <a:p>
            <a:pPr algn="ctr"/>
            <a:r>
              <a:rPr lang="en-GB"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Finishes Analysis</a:t>
            </a:r>
            <a:endParaRPr lang="en-GB"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11266" name="AutoShape 2" descr="data:image/jpg;base64,/9j/4AAQSkZJRgABAQAAAQABAAD/2wCEAAkGBhQSEBQUEBQUFBUUFBQUFBQVFRQVFBQUFBQVFBQQFRUXHCceGBkkGRQVHy8gIycpLCwsFR4xNTAqNSYrLCkBCQoKDgwOGg8PGSkkHyQqKSwpKSwsLSksKiopKSwsLCksKSksLCwsKSwtKSopKSwsKSkpKSwpLCksKSksLCwpLP/AABEIAQgAvwMBIgACEQEDEQH/xAAcAAABBAMBAAAAAAAAAAAAAAADAAECBQQGBwj/xABNEAACAQIDAwYHDAgEBQUAAAABAgMAEQQSIQUGMRMiQVFxgQcyUmGRsdEjM0JicoOSk6GywcMUFkNTVILC0kRz4vAVNGOisxckNaPh/8QAGgEAAgMBAQAAAAAAAAAAAAAAAQMAAgQFBv/EADQRAAIBAgQCCQIGAgMAAAAAAAABAgMRBBIhMUFREyJSYXGBkaHwFMEyQ7HR4fEFchUjJP/aAAwDAQACEQMRAD8A7EKlUAakDUCPSpU9QgqVNSqEHpqZjWLitpxRe+yonmZlB9BN6gVFydkZdKqRt8MIP269wY+oVH9ccPewdjrbRG49WtUzx5of9LW7D9GXtKqb9aoOhyeqw4242vURvZBpzjre3i8B0+NUzx5k+mrdl+hd0qov1ug6zqLjxOA4nxuGh9FRG+eH6WYC17kAi3XoTpfSp0keYfpa3ZZf0q15t+MKDblG+g/TqOiiw744RuE6D5V1+8BUzx5oDwtZauD9GXRpVBJAQCCCDYgjUEHgQeqp1cQKlSpVCCpqVKoQVKlSokI1K9RvSvUATBqV6FepBqBCdKmBp6hBmriO1MUXxMzObsZXBJ42WQKB3KAOwV241wfaH/MTf50n/lNZMVsjv/4RdafghjLpx6F/8pNSE/OGv7Rj6taCENu4fYxrKXZcp1CG178RwOg6deFYT0TstwUcug7G/GpmfTtHtrI/4FML80c2wPOXXNwtrrx7qk2wZRfRebobOuubyevjUsyueHNGEJfU39VNyun8h9ZNZsmwpBfxeb1Opvm8nXXz0N9jyLfRdBbR0N79Wuo1oWYVOD4mMJjmGvwoz6Bb8aHn0HZb7/toksBUm9rjJ0g8LX1oD8P99bUS6sdZ8HkxbAR3N7NIo8wDmw+2tmrU/Bof/YL/AJsnrBra661P8C8Dw+NVsRU/2f6j01KlVzKKlSpVCCpUqVEhClT1X7f2yuFw7zOpYJbmra5LMFGp4amgAz6cVzY+FiVvesIP5pCfUooZ8JGMPCKBe0t+LUMyDY6cKkDXLf8A1CxnScMvev4tRI/CJOPGkwv0x+BoZ0HK2dLnlyqWPAAk9wvXCdoZ2keSRChdmchrrbMb211trat3i8I5+E+G+sb8Go2K3xws6ZMQcK6kglTJKRcajhSKyU+J0sDiJ4ZtqDd/E5/AoJ4j6X/7V9gsDARzip7yP6qvYcTskfs8F6JT/TWSu0tlD4GC+rkP9FZeitxR05Y+rLanL0ZVJgML1R97D+6ifoWE6ofpp+LVbLtvZo4Lg/qZP7KkN49ndWE+pl/so5O9CXia/Yn6Mo3w2EH7j6cf91YOLTCjpj7mQ/1VtB3h2d1YT6iX+ygybb2aeKYL6mX+yp0feiyxVdfly9Gc+xcsQPNZfs/A1io4Y2SzHqFyfRXQZdp7LP7PA/UzD+msWLb2BhcSYdcHG4vZlSdWFxY66dFRUlxYx/5KtH8t+aZeeDVpBh2jkRlCvmQlSAyvqbHpsQfSK3Cuaz+EdvgzYf8A+38WrCl8I0/wZ8OPT+JrbCSSscKu51ajm42udXpVyFvCHi+jE4f/ALPxph4SMcOEmGb6v8Gq+ZGezOv0q5KnhTxo8aPDt2Zh6nrZdzvCE+Mn5GSARnIzhlYkc21wVI8/XRTQLG601KmqxBVjbTgDwSKwBBjbQi4uFJB9IB7qyahOOY3yW9RoEPLhYk6kntJNTC+aodNTFJmdHDJBUUUQUNKut2d2pcbKYocoIUuzMSFVQQNbAniRwFZnqzsRlGKu9jBSiLW27U8F+JgheUvE4jGZlQvmyjiwuoBsNe6q3djdGbHGTkSoEYBJckAs18qCwOpsfNVXCV7WHU8RSyueZWXEq0NFV6ytj7DkxGIGHQBXJYHNwTLfOW7LGszau6ssGLXDc13fJkK3s2c2B14ag37KVldrm9VoKWRvW1/LmVXKU3KVd7zboS4IpyjK6uDZ0vYMOKEHp6fP3Vf4fwSzMoLTxqSASuVmtfov01ZU5N2sLljaEYKbkrPY0UvUb1v3/pDJ/ER/Qf20x8EMv8RF9B6PQz5Cv+Sw3b9n+xoDGsd62rePcSfCRCVyjrfKxTMcmtlLXA0PX16dVYW725s+NEjRZQqfCckBmtcRrYHW3cLiooNO1gyxNKUOkUlbma81Betk3i3LnwcUUkxS0mllJJRsuYK2lr2vwvwNa09WtbczZ4zV4u6BNQmFGahGmRMdbYCVHVXVvAeP+a8wit5r8pe3oHorlRrqvgQ/xXZD+ZWqJxqp1M01KlVzOKmk8U9h9VKk3A9lQh5bfiamKjJ4xqS0mZ0sMESrPYu25sLJnw7lGKlSQAbqdbEMCDwHoqsWirWZnYik1ZnZ/BvvQ+NjnjxTB3Wx4KLxuMrLZQBoR/31dbo7BGBw5jYi7zNr5V2yRDtKqp7WNcl3C22MLjY3c2RrxyHoCv8ACPmDBT3VuXhL3sCvh48O6sUcTsVYMAyn3NSR/Me8U2M1lu90c2rhZyrdHDSMte7Q2rZe7Sw43E4nQCULl+LfnTHzXYA+mqLc+L9Mx+IxzeIrGOG/ZlB7kt3yVkb374xHZ2aCRS2IUIqhhmUMPdMwGosLr2kVjrt2DCbHUQSIZGisFDDPysg90YqNRlJPHyRRbjfuWoKcKzpttPNK0F3Jb/PEt9swptLASclqQz8n/mRMwHcw+xxWueDHbc8s7xSyu6JCSqsb5SHQDjroCRVvu/4RsNKyQ5TBzbAsUEYIAsgYHTzXAqs2Di8PFtrE5JECSIcrZgE5RjG7oG4cc/ooNpuMk/EZCE4UqtGcHtmjfW3Dcrt9968VDjpY4ZnRFyWUWsLxqTxHWTW17+7VlgwKyQuUcyRgsLXsysSNR5hXN9+8UsmPnaNgy3UBlIIJWNVNiOOoI7q3LwibXhk2dEI5EYu8TAKwJsEa5IBuLXA16TS1L8eponQj/wCfq+Onct/cJuPvGMdBJhMWc75W1bjLGeJv5Sk8ew9BqW8u0Y9lYBcPhz7q6sEPwtffMQ1unoHnt0LWi7kYpY9oYdnYKuZgWJsBmR1FyeGpA76y/CnjFkx3ubKwWFFJUggNdzluOmzD00VPqX47EqYRfVZV+F9a3C+xsnhY/wDj8P8A5if+F65E1d82lgMLjsNEssqlAEdckqKb5MuvHrOlapvD4PMDFhppI5WDJGzLeVGBYC4W1rm50066tODbuZcNiI04dHJO9+XecqahGivQTVYmmtsDNdV8CH+K+Z/MrlRrqvgQ4Yr5n8ytUTi1jqVNT01XM4qR4Uwp6IDy7L4x7adaU/jt2n10hSJnTwwRKIKGtEFZmdiAeOiKKGlFWls1QCpRBWz7M3Zw7xYYvIwkmDMUzoLov6RmIGUlAORTnG4OY6aUdd0oeVyEzsHxC4dCmQ8neKOTlZDl563k0tluqE0MjLfVQTa1/pmo0q2rB7tYduQDO2Z4JJ5LSAaIkhFhyRyqSnjXY8dKBHsKBos6s9lxASYhgeShaURq4TkwZbg+MLWOmWhkZf6mN+PxtfY1ymtW3jc6MyEXdVMsYSzpKXifDzTZkIRbs3JALcC2bUGhYfdaKVcyGSPlIA8SOVLCUzmFUdgourEaGw1bzVMjKvFU/wBPc1J6Aa2/H7mhYcXIpf3GWVYgcvOihcLIzaXzc64tp7m9a9t3Z4gxMsS3Ko7KpbiQOBOlqtlaAq0J/hfzT9yuagtRmoLUUJkwT0M0RqGabEw1tgRrqvgQ4Yr5n8yuVGureBHhivmfzK1ROLWOo01PTGrmcjTintSAogPL+J8du0+umFSxfvjfKPrqIpEzp4YIlEFDWjwAFhfhcX67XrMzsQJxiiirHbOxxCQUJKHS51IYaFSR2evqqOzMKjpMXBvHHnWxsL3y2Omo1HopLlpcbCrFxzIDHiXBWztdQVXnHmqb3Veoc5tB5R66yI9pyjNaWQZlCNZ2GZFGVUbXUAaAdVYkYJ4C56ANTRBGb2sb9VtfRQbNqtxCxY6RGVld1ZRlUqzAquvNUg6DU6DrNEbasxFjLKQH5S3KPYSXvylr+NfW/G9C/RX8h/ot7KZsOw1KsLfFPsqtw9VvgEl2hKxLNJISWDkl2JLqLK5JPjAHQ8RTTbQlZizSSMzZczF2JOUgrck3NiAR1WoSRlvFBPYCfVTrAxGisewGjcHVQpcdITmaRy1nFy7E2kvnF78GzNfrzG/Gg4vHSSkGWR5CBYF2ZiB1DMTYeamkFtDofPoaGEOpAJA4m3CropJIE1Bajlb8BegOOurIyyBNQzRGoZpsTDW2Bmuq+BHhivmfzK5Ua6r4EeGK+Z/NrVE41Y6jSNKlVzOPakBrSBpxxHbRIeXsb76/ym9ZqAomP99f5bes0MUiZ0sMESjw+MO0eugJR8P4wubajU8BrxNZZHXibPFi1M80EvvckjWPkPfRh9n2eehYXBtEMWj8RD6RnWzDzGqvaUgaeQqQQWJBHAg61fRbYSTCyCQgTLHkBPF0zKR2nTh39JrO1YqouKTS0dr+2v7mLu3CeUaUAnkULgAEkvwRbD4xv3VYbdZxyGKW6OyhW0sVlUWvYjQkXt8msFMZyOGQRSASSOWkyNzlVRZENtRxJrLwG0OXw80WIkGbmvE0j/CHwbk+b7TVXvce82fpLabeWz99TLG2Jv8Ah5k5V8/L5c19cuUc3soMWMeTAYlnYsxljuT0+9j1AVjLKv8Aw4pmXPy2fLmXNlsBe1S2LOjYebDu6xs5VkZtFuttCejgPTQt+oMiSbUdp8uF0PucxE72/cv61tRNjvJ+gyiItnMqBcpINzkuB20XYOGTDyMZZocxRlUK4Ya21ZuA4cPZWDgpwuBlXOoflUZRmGbmZecB3fZUer9AVOvJtc4fqxt5J7xwpIQ06huUIIJAJ5qMRxb/AH00TYQMaopUlcQWzmxICWKJc9FyWPZQse8eJRZC6RzCyygmwfoEq+e3EewXxtrbXYSlYZGEaBUTI3NIVQM2nXVkrqwHFyh0dud/49brwA4LDmPGKh4rJbtGtj3j11VY0+6P8tvvGtgmxCNPBNmQEheVFxzWUcT2j1VU4/BqM7CWNrkkKpJJufspkXqLUutd72XrdlW1DNEahtWiImtsDNdW8CPDFfM/mVyk11bwI8MV8z+bWqJxqx1CkaVI1cziqS8R2io068R2ioQ8w7Q99k+W33jQhRto+/SfLf7xoIpMzpYYIlZeCEeb3XNlt8G179+nXWItEFZZHXirmwvgcMsaOTNaTNa2S4ymxvVdOq5jyeYpfmluNvPWZjv+Vw3zn3qtNjGb9DP6ObPy3Wo5uUX8bTjakXtqCE3COZvi1q+814CiAVPGzu0jGU3e+VuHFeb0adFbXhoQY/0IjUw583VMTymXuFvQaEnY2TrdGk2vHw4vyNRApWq23XuMZENRqwP0WuDVjiHOF5WY35Wd5Fj+Kme5kPWeFh2UHLUM62WeRLXS3zyuaxWfszZJlzMzBI01eQ8B5gOk1gMf9+ethx4y7NhC8Ge7ec88694+yo2StNxslxdivZsGDa05+PdB3hbVj7U2RyarJG2eJuDcCD5LDr9lYL1dbKa+CxKtwWzDzG1/Woq22oqqnTtJN7q9+819lNAetodzymC1PiL9uh+ytdx590f5bfeNXi7iVUzO1vl7GI1DNEahmnxM1bYGa6t4EeGK+Z/NrlJrq/gR8XFfM/m1qicasdPpUqVXM4qdeI7RTVJeI7RUIeYtpe/Sf5j/AHjQBR9pe/Sf5j/eNAFJmdLDBEogoaUQCszOvAusXKpw0ADKSufMARcZjcXFZuBgEmCKB41bls1ncLoFA9dUcGEc8EY9in2VlpsqU/s279PXSWg2ilbNbW/3LLZ+yAs8fKSRMBz3yupACnRcx0JJHCnXemflM3KNlzXyaWte+TstpWAmyJOkIO2SMf1UUbIby4R2zR+2qOPMb/1Sd5yT9C+5BU2ijqycmxMl8y2UlTmB101P20KLGpI02GxDAKZHaGS4IRsxIF/JN/tI6dKYbJ/6sH1q0/8Awr/qwfWj2UMpXJB7y4JX8OJjYrDmNirWuOkEMD5wR0Va7K2pGYWw+INkOqONcjXv6L69566wjsr/AKsH1opjss/vIT86lG1xs5U5xtJ+feFk3cbissBTy+UAFuu3EdlRx2MSOHkIWzXOaSS1gxHBVHVoPRQH2Q/QYz2Sxn8aE2yZfJv2Mh9RqyXMW5Qds007eCLCSVeUwhzLZUAbnLzSNSDrpVTtDBAF35SM3JICtdjdtBbvppNnyDjG/wBE/hWHJGRxBHaCKtFCcqT6svl7gWoTUVqGa0REVtgZrq3gR4Yr5n82uUmureBLhivmfza0xONWOoUjSpquZx6deI7RUadTqO2oA8ybR9+k+W/3jQVFG2h77J8tvvGo4Xxh5rn0AkeqkzOlQdlcIZVTQAM3ST4oPUB09tONpydDZfkgL6hWGKvN1NoxwzMZSyZ43RJUUO8Lta0yqeOgI01sxtrUypFHOUt2YEcssjABpHJ4AFmJ7AONTiwMjyCMI7SE2CZSXJ6svG9bfLg5ocPjHjl5SZmw0rTxEh3wkqyNygOjKC+TN2C9V27sjCWXE4lpRkhJEts8meW0EbrnIzEAsQb/AAPNVJDqUraopsDsySWTk4kLvzjkA53NBLadYAOnmqcGBcxvIBzY8uc3UWzmy6E3NyDwrcWivtCLFYbMExceIkQgWZZhDKsq2BNmEgzWBPjig4meLEYLFYhMqSssIxEQ0BkE6WxCDyWBa46G7aU0b4V3ppy8ne3zvKqfdDEoGJRSUXOypLE8ipYNnMasWtYg3t00GDY8jrCwC2nkMUfOAu6kAg9WrLqeutvnw5j2lHjJHSOGNIHZjImZ8uHRWiSMHMzEgra3XVfs6dSmzjdVAx8rlcy8xDJCwJ6hZW1+LVXBD4YmbS2f20ensa7JsSUTPCVyyRh2dWIFhGpdjc6HmgkdY4UDBbJlmWRolLCJDJJqBlQcTqdeB0GulbdgdpJiFmMrBcRh8Pi0ViR7vCYZVCE9LoTp1r12oGxdpQ4NcOsqM7Sty0mWRVAjfPAkbrlObmNK2W4989EUUSdepZrLrp9/axp0+z3WNJWXmSF1Vrg3KWzCw1BFxx66WK2PNGGLxsoQoHOllMi50BI6Suorc8HsuMLisLOwyYTELieIu8CgpKF6yycl3kVWO8mIwMrZS0mI2jGAAOLclKQg75ABV0jLUrOXznt7GrNFIqq9nVWvlbnBWK8QDwNvNUf06QfDfvJ/Gtz20IXwUsMEjP8AobRNYoFUC7QzyI2Y5g0rq3AaWovJLIImAHKbPhQSfGhbCcorEdOWbMp80i05WObN3ZoxxxPjqrd1j6VqEqi114Hr4g9INBIqcZ5rdq/iKLityQm07X0Bmur+BIaYr5n82uU11bwKeLiu2H1SVeImsdPpr0qVMMwqdeI7ajUl4ioQ8yY/31/lt941CB7MD59ezpqeP99f5bfeNCWkTOlQV9BSRZTY93nHQR5qPgMe0L5ky3sVIZEdSDxBVwQfRTRzsBYEW6iAw7rjSijGOOBUdiJ7KGdFlhql7JBV29Py3LLK6y8M6HIQAAoQZbAKAAMo0sKnPjMRMzGRpZC+XMSXbNl8W/Xbo6qgmPl6JCOyw9VTOLlPGWT6be2lSmjTTw1VO9vclHs2cgWjlIHDmvb1UZNhz/un7xb11iF2PF3PaxpuSHTc99KbRvhSrrkWA2FN5AHa0Y/qqQ2JL5K/WRf3VW8gvVT8gOqq6GhLELs+5ntsOXoVT2SRn+qoNsObojJ7Cp9RrC5BeqmMA6KOgJRxD7PuZD7GnH7KTuU/hQDh5k+DItjcc1xY9fbTZbcCw7CakJnHCSQfztV0zLUpVnukY4xEiZgC651KvqRmU6lW6xpwNSXbEod3zktIjRuTqWRlClT3AegUZsdL+9fvJProJxkh4tftVT+FOU0c6eFq729zAaiBbLr8I37hcX7yfso7Ylvi/QT2UBiSbk3J6TVs1xKoTTvJA66v4FPExXbD6pK5Qa6v4FPFxXbD6pKZEzVjplKlTUwzD068R201OKhDzLjj7q/ym9Zouy9nmaQIpscrtezNoiM5sFBJNlPAUDFn3RvlH11LDylbkdKsp7GUqw9BIpMzpYcupt0ZFjkkzxssQu9i3HMysgutsylD02NxYm9Tj3OnKo3uYV7WYuABm5EKDcaEmeP7eqsaTeadlZGKlXXKwyKL+McxsPGzMWzcbgHorJj3vmEeTmFbRfBP7Fo2Q8ePuYB8xPdnZ0odJwsTTdGe4AMRJMgHu0f7LMHa5IsoKkX6xSTdbEkkcnYjoLICWLOojUFuc94n5ouebwo+F31mQLkADI0zKwaTQzF2Y5c2W4LmxtewAJIo0W+TXBMMZCMskQu4EcivIyvx5w91tlPkL5700NCdbgkVWJ2JNGIy6WEtshDKbllVgDY805XQ2NjZhRZN3p1bKY9czrYMjc6NOUdbqxFwupFZGP3naVYAyj3AoUNzqFjiQqR5zEGv0ZiOFZQ30YmRpIw7s8skbZyOTM0RhKkAc8BSLcNVoaGlSrWWi4/x/JgS7tYlQS0LWCNITobImXMxsejOpI4jMNKku6+JJI5I3Ga92RbZCVbiw4Ea1ayb/OTfk1BClBztMhaBirLbne8kE8SJLHxRWPtDe/lWY8kFumKS2YmwxJvfh8H7fNUsiKWI4xXzzK2Ld+dmyiJr8zpUe+RtKmpNtUVm7BUcVsOaJGaSMqFbISWUHMMpIC3u2jqbgEWYVbpvplClYQHATO2e4YxYaTDRlVK83SQsRrcjoFA2vvZy8LxmPKWkMtxJzcxWMMCpXheO4AItmtrapZBUq+ZXircfvxK3D7Bnk5IpGxE7MkR0Adk8YC56PPRE3ZxBQsI9AobxkzEFDJopOZjlBNgLgA1YQb6MsccYiTLEEEZuQysqSIzlunNyrm3QTRJd93YXMUeey5Xu3NcRNC0oUWBJDsbHQE9NHQXOVbkihTY0jxq6hbO4jQF1DSNcKQiE3YAstyBYXrIXc/EHPogySNEwLrfMuW5HWvPXUeUKfCbxGJIxyUbNCzNC7Z7pmNyMoOVgG5wuDrejnfmbIVyxalSTlYXKpGl8oYKNIk4DTW1gSKKEVHV4WMeXc2Zc3KFEC5bk52FnICnmIdNeJ9elDxu6TxxlzJGQFkbTOCRG/JkjMovzyq6dLU2L3rmkUq+Qjo5uq89pAQb9BZu42rBxO2pXUqzaHNpZR47h2HDpZVPdV0Y6me2pXEa11bwK+Jiu2H1SVyquq+BbxMV2w+qStUTk1jplKmpVczj0r0rUzcKADzJiDzz2mnQaU0/jHtp0pUjpUCQFSpgKlWdnXpk0oooa0Sls1xGqQNNakKhqiSp6a1KgWEajTmomiQanpqc1BUwb0MipvUDV0ZJg2WhtRWoZpiMFUhXVvAsOZiu2H1SVyk11bwLeJiu2H1SVoicesdLpqfLSy1YzE81QmfmnsPqpxVZvM8gwkxgNpMnN4dYuBfptcd9EB50l41KOrSfYbX1R1/lNh6R+NCXZJGmYd4NJlqb6NSMd2YgFPVimwnPAp6SPwoqbrYgnmqp84dLfaRSGjqUq9PtIrlogq5TcnGHhCT2NGfU1EG4+N/hpfo39VLaZshWp9pepRU4FXT7mYwf4ab6tvwFDG6mL6cNiPqpPZQsa41YdpepLYeFidMTyiksuHeSNs1grKVF8o8Y84cTbQ6HotNlburJDhpAlwxxQmezFRkX3INqLa8OHfVWN2MV/Dz/VSeyl+rWK/h5/qpPZUFTae07f1bn5l+dzMOzJZ5UEnIhM2Uhi+G5dmDecqyCwPONui1art3Z6wTvGpLBSLFlKtqoaxBAIIvbgOFZf6tYr+Hn+qk9lN+q2K/h5/qpPZU8iU3ld5VL6d3qUoFOauf1SxfRhp/qpPZU/1Lxp/wALN9Ww9dSzLTqw7S9TXXqBrYX3KxnTA4+UUX1tQH3RxI4oo7ZI/wAGq6RjnWp9pepRtQmq5fd2QcTGP5ifUKxW2SfKHcG9lNSMFSvT5laa6x4FTzMV8qH1SVzyPYDt0MexTXQfBdgpYp3FikbISwbQswIykX1NtfNrTonMrSUtjpualmpqVMM4qBjsMJI3Q8GUj8QfSKyKZhoagDmkOMI4H8ayP0kN4yxt8pRWFlqSiqtIuo3M9MPE37GI9gtWdh9nR9EI7i1UyiipIRwqjSLqn3mxw7NHRG4/nf8Auqyhw7DgH+kf7q1SLaDjgzek1lptyUfDb6Te2q2RbombWiyfH9JoimT43p/01qy7xS+UfSfbRRvJL5R+2pdB6GRsxeT43p/01EPJ8f8A3/JWuDeSXyvXT/rLL5X+/TUuToJGxM0nx+4/6ajeTrf0/wCmtdO8svlH7ag28cvlH0n21Lk6CRsEyOf3ncxrFfCt0rKe1m9tUr7fl8s+k+2gvtqU/Db0mhoydDJGdNstTxikPaz/AN1YU2yo+mD0sfbWJLj3PFj6TWPJKTVkkB0nzMk4WJf2EY7dfXWOZVHixxL2KKC1DIqySKOHeGkx7dfoFqvNzIwzSOb3UBR2Nck/9ta0RW07lD33tT+qr2KNWNnpUqVEA9I01KoVOaMup7adVpUqDHRJqKmBSpVRjkSAqQFKlVR0SQp7U9KqjkZODUWkLEaRmwI4k9XnrIw0qhIwcupkzXC34DLckfjSpVANX+dwblohluL25Mjmr+7sb69Zv2+mq3GOC5K8DbjbqFz6aVKoRRsApiKalRRWRFhUQl+FKlVhMiBFQK0qVWQpkCtbPuWPff5P6qVKrCZGzU1KlRKn/9k="/>
          <p:cNvSpPr>
            <a:spLocks noChangeAspect="1" noChangeArrowheads="1"/>
          </p:cNvSpPr>
          <p:nvPr/>
        </p:nvSpPr>
        <p:spPr bwMode="auto">
          <a:xfrm>
            <a:off x="63500" y="-1214438"/>
            <a:ext cx="1819275" cy="25146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68" name="Picture 4" descr="http://roufaspaints.com/images/Wattyl_Woodcare/Natural%20Teak%20Oil%201L.jpg"/>
          <p:cNvPicPr>
            <a:picLocks noChangeAspect="1" noChangeArrowheads="1"/>
          </p:cNvPicPr>
          <p:nvPr/>
        </p:nvPicPr>
        <p:blipFill>
          <a:blip r:embed="rId2" cstate="print"/>
          <a:srcRect/>
          <a:stretch>
            <a:fillRect/>
          </a:stretch>
        </p:blipFill>
        <p:spPr bwMode="auto">
          <a:xfrm>
            <a:off x="428596" y="1643050"/>
            <a:ext cx="557209" cy="768045"/>
          </a:xfrm>
          <a:prstGeom prst="rect">
            <a:avLst/>
          </a:prstGeom>
          <a:noFill/>
        </p:spPr>
      </p:pic>
      <p:sp>
        <p:nvSpPr>
          <p:cNvPr id="26" name="TextBox 25"/>
          <p:cNvSpPr txBox="1"/>
          <p:nvPr/>
        </p:nvSpPr>
        <p:spPr>
          <a:xfrm>
            <a:off x="1643042" y="1643050"/>
            <a:ext cx="1428760" cy="285752"/>
          </a:xfrm>
          <a:prstGeom prst="rect">
            <a:avLst/>
          </a:prstGeom>
          <a:noFill/>
        </p:spPr>
        <p:txBody>
          <a:bodyPr wrap="square" rtlCol="0">
            <a:spAutoFit/>
          </a:bodyPr>
          <a:lstStyle/>
          <a:p>
            <a:r>
              <a:rPr lang="en-GB" sz="1200" b="1" dirty="0" smtClean="0"/>
              <a:t>Oil Based Finish</a:t>
            </a:r>
            <a:endParaRPr lang="en-GB" sz="1200" b="1" dirty="0"/>
          </a:p>
        </p:txBody>
      </p:sp>
      <p:sp>
        <p:nvSpPr>
          <p:cNvPr id="27" name="TextBox 26"/>
          <p:cNvSpPr txBox="1"/>
          <p:nvPr/>
        </p:nvSpPr>
        <p:spPr>
          <a:xfrm>
            <a:off x="1643042" y="2714620"/>
            <a:ext cx="2286016" cy="276999"/>
          </a:xfrm>
          <a:prstGeom prst="rect">
            <a:avLst/>
          </a:prstGeom>
          <a:noFill/>
        </p:spPr>
        <p:txBody>
          <a:bodyPr wrap="square" rtlCol="0">
            <a:spAutoFit/>
          </a:bodyPr>
          <a:lstStyle/>
          <a:p>
            <a:r>
              <a:rPr lang="en-GB" sz="1200" b="1" dirty="0" smtClean="0"/>
              <a:t>Clear Varnish Based Finish</a:t>
            </a:r>
            <a:endParaRPr lang="en-GB" sz="1200" b="1" dirty="0"/>
          </a:p>
        </p:txBody>
      </p:sp>
      <p:sp>
        <p:nvSpPr>
          <p:cNvPr id="28" name="TextBox 27"/>
          <p:cNvSpPr txBox="1"/>
          <p:nvPr/>
        </p:nvSpPr>
        <p:spPr>
          <a:xfrm>
            <a:off x="1643042" y="3866381"/>
            <a:ext cx="2286016" cy="276999"/>
          </a:xfrm>
          <a:prstGeom prst="rect">
            <a:avLst/>
          </a:prstGeom>
          <a:noFill/>
        </p:spPr>
        <p:txBody>
          <a:bodyPr wrap="square" rtlCol="0">
            <a:spAutoFit/>
          </a:bodyPr>
          <a:lstStyle/>
          <a:p>
            <a:r>
              <a:rPr lang="en-GB" sz="1200" b="1" dirty="0" smtClean="0"/>
              <a:t>Stain Based Finish</a:t>
            </a:r>
            <a:endParaRPr lang="en-GB" sz="1200" b="1" dirty="0"/>
          </a:p>
        </p:txBody>
      </p:sp>
      <p:sp>
        <p:nvSpPr>
          <p:cNvPr id="29" name="TextBox 28"/>
          <p:cNvSpPr txBox="1"/>
          <p:nvPr/>
        </p:nvSpPr>
        <p:spPr>
          <a:xfrm>
            <a:off x="1643042" y="5080827"/>
            <a:ext cx="2286016" cy="276999"/>
          </a:xfrm>
          <a:prstGeom prst="rect">
            <a:avLst/>
          </a:prstGeom>
          <a:noFill/>
        </p:spPr>
        <p:txBody>
          <a:bodyPr wrap="square" rtlCol="0">
            <a:spAutoFit/>
          </a:bodyPr>
          <a:lstStyle/>
          <a:p>
            <a:r>
              <a:rPr lang="en-GB" sz="1200" b="1" dirty="0" smtClean="0"/>
              <a:t>Spray Based Finish</a:t>
            </a:r>
            <a:endParaRPr lang="en-GB" sz="1200" b="1" dirty="0"/>
          </a:p>
        </p:txBody>
      </p:sp>
      <p:sp>
        <p:nvSpPr>
          <p:cNvPr id="30" name="TextBox 29"/>
          <p:cNvSpPr txBox="1"/>
          <p:nvPr/>
        </p:nvSpPr>
        <p:spPr>
          <a:xfrm>
            <a:off x="285720" y="5929330"/>
            <a:ext cx="8715436" cy="830997"/>
          </a:xfrm>
          <a:prstGeom prst="rect">
            <a:avLst/>
          </a:prstGeom>
          <a:noFill/>
        </p:spPr>
        <p:txBody>
          <a:bodyPr wrap="square" rtlCol="0">
            <a:spAutoFit/>
          </a:bodyPr>
          <a:lstStyle/>
          <a:p>
            <a:r>
              <a:rPr lang="en-GB" sz="1200" dirty="0" smtClean="0"/>
              <a:t>Q1- What type of finish would be most appropriate for enhancing the natural  grain of a material?</a:t>
            </a:r>
          </a:p>
          <a:p>
            <a:r>
              <a:rPr lang="en-GB" sz="1200" dirty="0" smtClean="0"/>
              <a:t>...............................................................................................................................................................................................................................</a:t>
            </a:r>
          </a:p>
          <a:p>
            <a:r>
              <a:rPr lang="en-GB" sz="1200" dirty="0" smtClean="0"/>
              <a:t>Q2- What advantages does stain give less expensive materials?</a:t>
            </a:r>
          </a:p>
          <a:p>
            <a:r>
              <a:rPr lang="en-GB" sz="1200" dirty="0" smtClean="0"/>
              <a:t>............................................................................................................................................................................................................................... </a:t>
            </a:r>
            <a:endParaRPr lang="en-GB" sz="1200" dirty="0"/>
          </a:p>
        </p:txBody>
      </p:sp>
      <p:pic>
        <p:nvPicPr>
          <p:cNvPr id="11270" name="Picture 6" descr="http://t0.gstatic.com/images?q=tbn:ANd9GcSmRvhKYftikJMFY3aQlN0Yno-ZtDtLoDRwZyrzENOmo-wr9hIgdQ"/>
          <p:cNvPicPr>
            <a:picLocks noChangeAspect="1" noChangeArrowheads="1"/>
          </p:cNvPicPr>
          <p:nvPr/>
        </p:nvPicPr>
        <p:blipFill>
          <a:blip r:embed="rId3"/>
          <a:srcRect/>
          <a:stretch>
            <a:fillRect/>
          </a:stretch>
        </p:blipFill>
        <p:spPr bwMode="auto">
          <a:xfrm>
            <a:off x="428596" y="571480"/>
            <a:ext cx="714380" cy="634515"/>
          </a:xfrm>
          <a:prstGeom prst="rect">
            <a:avLst/>
          </a:prstGeom>
          <a:noFill/>
        </p:spPr>
      </p:pic>
      <p:sp>
        <p:nvSpPr>
          <p:cNvPr id="33" name="Rounded Rectangle 32"/>
          <p:cNvSpPr/>
          <p:nvPr/>
        </p:nvSpPr>
        <p:spPr>
          <a:xfrm>
            <a:off x="1500166" y="571480"/>
            <a:ext cx="5929354" cy="71438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1643042" y="714356"/>
            <a:ext cx="5715040" cy="600164"/>
          </a:xfrm>
          <a:prstGeom prst="rect">
            <a:avLst/>
          </a:prstGeom>
          <a:noFill/>
        </p:spPr>
        <p:txBody>
          <a:bodyPr wrap="square" rtlCol="0">
            <a:spAutoFit/>
          </a:bodyPr>
          <a:lstStyle/>
          <a:p>
            <a:r>
              <a:rPr lang="en-GB" sz="1100" dirty="0" smtClean="0"/>
              <a:t>Acrylic paint comes in a large variety of colours and can be easily applied to all types of materials, however it detracts when added to natural materials such as softwoods and hardwoods as disguises and covers the natural grain of the material</a:t>
            </a:r>
            <a:endParaRPr lang="en-GB" sz="1100" dirty="0"/>
          </a:p>
        </p:txBody>
      </p:sp>
      <p:sp>
        <p:nvSpPr>
          <p:cNvPr id="35" name="Rounded Rectangle 34"/>
          <p:cNvSpPr/>
          <p:nvPr/>
        </p:nvSpPr>
        <p:spPr>
          <a:xfrm>
            <a:off x="7929586" y="500042"/>
            <a:ext cx="857256" cy="78581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72" name="AutoShape 8" descr="data:image/jpg;base64,/9j/4AAQSkZJRgABAQAAAQABAAD/2wBDAAkGBwgHBgkIBwgKCgkLDRYPDQwMDRsUFRAWIB0iIiAdHx8kKDQsJCYxJx8fLT0tMTU3Ojo6Iys/RD84QzQ5Ojf/2wBDAQoKCg0MDRoPDxo3JR8lNzc3Nzc3Nzc3Nzc3Nzc3Nzc3Nzc3Nzc3Nzc3Nzc3Nzc3Nzc3Nzc3Nzc3Nzc3Nzc3Nzf/wAARCACMALkDASIAAhEBAxEB/8QAGgAAAgMBAQAAAAAAAAAAAAAAAQIAAwQFBv/EADUQAAEDAwQABAQEBgIDAAAAAAEAAhEDITEEEkFRImFxkQUTMoEjobHRFEJSYsHhM0NTkvD/xAAZAQEBAQEBAQAAAAAAAAAAAAABAAIDBAX/xAAgEQEBAAIBBQEBAQAAAAAAAAAAAQIRIQMEEjFBUSIU/9oADAMBAAIRAxEAPwD0DYbIPsnAECEuI6TMEiYt2vnO+xAHEQmulgz0nwTdRD78KZsmgG6kWgKQDHSIb2iI9OVLcKQE5A4QBB4TEGbKAQf8KKTcWU8zgcKQco4AMoSRJQIE26TcYNlBYRZSJHeR+SBvcp3A38Xsg2CM+qkUBAiJITmAMFCBwfdFUITixzdCOeE5bbAKABmJCFSwbWn0VNaiyqDuAnsLTtPKrLN1nRARZLxTOPTA6ltaW5HBVG09/mulVpg4IjlU/g/+RnuF5r203xXWZ1oaZbKLQQJ4KVom5z6q4ERifNe159AejyiBaJlEAlHb7lRFtgQUVMeakTIj7qSd/opt2wB9kdpAwiBuM5PakUzuj9eUObiFYBeUC3nBQQEGDhEAc9qBzeRcdIg8wYUgAINogI7ZJv7lQZUgC+Co6KYjKHoE4cIIB8lAIwpKrmZFhkI2ghNUEH80rgRgWWUBM4x6IEWkYOUYExymsCZUtbVwevTySVatPTiahH7+ir1muZRBYwBz+uB6riamrUqHe8kk48kWyOkw/Vur1rtQ7aJZSBwMn1U3U/7f/ZZWRm5Pqn2v6KDY7zP0VsC0+yp0tVlamHscCDxyFfAhdY4C27ownwICrbJNrKyP9qSAQJ97pwZMFVyD5QpcTA9kFZjIwpvbER/tKCReQlPWe1JbIm31KG4sktzY5hNIzf1UgLRJMf7QAMTJ9FYcA95QgzeSQpBgxFuykMuJM3zlWugkgiyQMIBtIKKYrBgkYnCe4AmY8lC2c2hM1pDSCgg4AwD7Sps3EgdKBhJ8Xuk1WqZpm7Zlx47VvRmOzPLaYLnuAAXM1WtfVJZQkN7i5VZdU1jgTMDo2C1U6TKLZJuL7oWLlv03qRzn6fY3dVuTx0qm0/mOG0Eq/UP+Y8g5NoHAWyhQ+UwTc59FmNW69s2m0NNh3viVr+WP6R7BOWmZuAUu0drTn7cZprfD60g7mExPDvXzXb0uop6imXNMEZbyFRUpNqNLS2ZsQufUo1dDU+ZTPg75HqtSub0DZ7EIuIm2Fj0esZqfCbP5H7LW0CLQtygPKICjQZNscoi+VYACJCPpSIIIChbe859EzTa4EIxJknyTpKnG0QYSwcK4sStY4EnKjAAJH1RCkOkOklOBcI7JMe6KgGbjCbaIJv6IQ4n/AAmu6A0EFUMhQySSIlQHa0ueRA74SV9RS0w8Rl3QyuXWr1dU8siG/wBP7oyzkamK/VfED9NEnouP+Fnp6Z1XxVZg+606fSCl4nXd58K0YJIF+lytt9t7/FbRsbDB4fIKrUVA0Qerq57toLjjAhYKzjUqBk4OFCTnZdJRNSsajhYd9rcLC+PJGkwU2BoMxcpokchMFuyn6RdJI/8AgnLTuiR1CTeP6gq3Qk2jQMRHmoGbhBHldYaPxFhJbWaWHsXC3U3B0Opua4cwZWnOysFfQmi41KJMAyABha9HrxVGyoQDMbhgrTuBMG/2WDV6MCX0RB3SWgZTuLTqAwL4lWi8rj6LXwNlaYnJy31XWpuv4btPK3KloPc2HaFmzJzwgB/TblFok2Hvynhci1wuFAIiUDBQDhIkEo2eTv8ARBptBHug7c4gDKZzqenbNR1z7p1PdOrThoiSICx6rXBn4dGNw54CoraupqHGmwFrMbe/NPT0oad1QTewC55ZfI3Jr2zM0z65L6jnSTdxK106TaQ2gepVtoIcIgRCQTJ5AWeDuoTAiLIERNsJoBtcqOjYeAmSM8suoIaC7mbfuk0lP/sNnYEpHH+Ir2BgWA8ltaIaABdXBv4PqLpRBJAJElFwIAlQG/X+VX0OSRtM5lcv5p/u9l1ah2sJm0Gy4Mjo+64dXLxsdMI2VfhjSCWOjoLI7T6jTOkSI/mBXacQI7woRIMie54XoscZl+uZR+JPafxAHjvBXQpayhViHQSMGyrq6Oi8AinBKzVNBUZO07vIrOjw0azR/NO+lAqfk5Z9FrKmmcadQO29HI8wkp1tRQ8ILh/a64TVatPUN/EbsqAeFzUy6VjuUXtezfTcC08hWNcLSbrzum1NTTP2h1jkDDl2dLW/iAPlkkc+S1KNVoJH6o06bnOJeNrRcdlFxZRbL3AAZlc/V66pXllOWM/MqtkamLTqtbTonbRgv74WFrKmqqFznGD/ADE/krNPoy6HVBA65W0MDWwAud3k3xFNKk2iLQT2VaSSJnGLJg25zi4SumRwmRkhu6T1KkzNhKJaBN8qNO0xOEFGZv8AeFn11TaPliJdmVoe8U2FzrR2sNIOr13F+Jkpt1FF2npBrNzm5tfgK0i0cdpyAJiT5SlERcQelMhAmeVDEXULZEFRzYMTPkVUqa5HyKhuQGm54suBI7Hsu5rXRpao42nhcTwLy9f3HXpeneDQRLov3wmNxGfKVxW6tzQAajhHBlWs1ruHtcvVOpjXDwrrQ4XPt0iAZJH3WFuucbbQfQqxusZPiY4QncHjWl9FlQbXNB8wsdbQDNI7fJaGaygXAlwHqFayq14lrmu++FXkzccavpXtAln3C0/DdU7SMqhwD3EWGL+a6ZaKgLTBlZtTpmzIA+2SjmNS7Zfnv1NWajzJwDgei6NHTtpw6ZeRaRZcnaWSf1KsY+tSILCRPBuENV2SbiDyoHE4AsFz6etkfitgzlpt7LZSrMeJYQfRMsHK4kudDAkJB8gnZOc9KPMtzJykEIjwnBNlIvYSBlQEnkg8oV3ClT3ZPfmqRMmsfJ2Yg/mtNCmKbB2Vn0tLe/eRYdrXUgtHCjUIg2uqnXubcJyS0mOpQ4Egm6voQgEk8eiEZOAO0305zGCECeArSYfiZnSPMdCfuuJJ6C7PxSRpHC5khcXb/c78l4O5v9vR0Z/Lsu09Fx+n2VT9DSfMZWlpO4ynOLco04+VYW/DxEh10p01ZsAOcR53XSbBaTiyUTvHSzvKeq1tzhSrtmWg/ZQvc0+JhB5hdRpsZVTgCTI5TOrnPpklY6eoANi8K5mqkR86+Lq1tJjiTtCjdPTLjay3O4y+rwxV7t0SGuur2vYW7SwA+SqGjZxb0SN0r5JbUPutzuZ9i8D1aNN8Fm5p9ws7qb6dwCfNowrwyuGkzMdhB1Ss0AlgJhanXwo8KlPX1KZAdDhm4grZS1lKoYBLSRh3+Fz6j948VMgqoNiSH2/uW51Mb9FxrvDiCJ76CxV3mtUhoMNMAqvSVh8lzWuG42ucBW6cNpuJyT2uvlLNDWmtjRTY1rTBAv5oAkXPUIfOYZ3B36pfm0z/ADQRzGE8AwJBBF0CAbiTHsgHNd9JHcymuALT+yuAUkxYi4SuIGYnlOWTcTCpcPEAM9otTF8WM0AMElci/l7rs/EL0w0lc3aOwvndxzm9HT4xdkCxN4QnCsAAbI6SEDeR5LrY8+xf9ASsmSYRqZCLD4CVzrafyTyqieJurahhsKkfUPNZMPTsMZ6VjIntIwRYcqNNysna5nn0g3J9ErSQpTuXeiy0sJimSMJXQWj0S1P+MqON2+iDKHyQ79lmqadzQc3W1nKLhIMo5MycdjYHiurmkSA0mfIrR8tu3HKlOm0EGLqmVn1rezso1IEvMeaIY8OiWkDsK9n0JDYldJ1c59YslVxDh4Mcgpi7aLhwtkKxrQSU7mgi61O46k+jxjL/ABIa6N5gjlT+IkWLShWosLxM47Su09MTE47Wv9OZ8MVdcurXiwyqPkjsrTdlPa02SwOguWWVyu61JriP/9k="/>
          <p:cNvSpPr>
            <a:spLocks noChangeAspect="1" noChangeArrowheads="1"/>
          </p:cNvSpPr>
          <p:nvPr/>
        </p:nvSpPr>
        <p:spPr bwMode="auto">
          <a:xfrm>
            <a:off x="63500" y="-582613"/>
            <a:ext cx="1571625" cy="11906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74" name="Picture 10" descr="http://image.made-in-china.com/2f0j00UvZtjPrMEqoO/MDF-Wood-Board.jpg"/>
          <p:cNvPicPr>
            <a:picLocks noChangeAspect="1" noChangeArrowheads="1"/>
          </p:cNvPicPr>
          <p:nvPr/>
        </p:nvPicPr>
        <p:blipFill>
          <a:blip r:embed="rId4" cstate="print"/>
          <a:srcRect/>
          <a:stretch>
            <a:fillRect/>
          </a:stretch>
        </p:blipFill>
        <p:spPr bwMode="auto">
          <a:xfrm>
            <a:off x="8072462" y="857232"/>
            <a:ext cx="572644" cy="438010"/>
          </a:xfrm>
          <a:prstGeom prst="rect">
            <a:avLst/>
          </a:prstGeom>
          <a:noFill/>
        </p:spPr>
      </p:pic>
      <p:sp>
        <p:nvSpPr>
          <p:cNvPr id="38" name="TextBox 37"/>
          <p:cNvSpPr txBox="1"/>
          <p:nvPr/>
        </p:nvSpPr>
        <p:spPr>
          <a:xfrm>
            <a:off x="8072462" y="571480"/>
            <a:ext cx="714380" cy="369332"/>
          </a:xfrm>
          <a:prstGeom prst="rect">
            <a:avLst/>
          </a:prstGeom>
          <a:noFill/>
        </p:spPr>
        <p:txBody>
          <a:bodyPr wrap="square" rtlCol="0">
            <a:spAutoFit/>
          </a:bodyPr>
          <a:lstStyle/>
          <a:p>
            <a:r>
              <a:rPr lang="en-GB" dirty="0" smtClean="0"/>
              <a:t>MDF</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586</Words>
  <Application>Microsoft Office PowerPoint</Application>
  <PresentationFormat>On-screen Show (4:3)</PresentationFormat>
  <Paragraphs>64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Joints Fabrication Research</vt:lpstr>
      <vt:lpstr>Joints Research-Traditional Wood working Joints</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dc:creator>
  <cp:lastModifiedBy>Tommy</cp:lastModifiedBy>
  <cp:revision>1</cp:revision>
  <dcterms:created xsi:type="dcterms:W3CDTF">2015-06-24T19:56:53Z</dcterms:created>
  <dcterms:modified xsi:type="dcterms:W3CDTF">2016-01-24T21:43:11Z</dcterms:modified>
</cp:coreProperties>
</file>