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59" r:id="rId4"/>
    <p:sldId id="260" r:id="rId5"/>
    <p:sldId id="258" r:id="rId6"/>
    <p:sldId id="269" r:id="rId7"/>
    <p:sldId id="261" r:id="rId8"/>
    <p:sldId id="262" r:id="rId9"/>
    <p:sldId id="263" r:id="rId10"/>
    <p:sldId id="270" r:id="rId11"/>
    <p:sldId id="271" r:id="rId12"/>
    <p:sldId id="272" r:id="rId13"/>
    <p:sldId id="273" r:id="rId14"/>
    <p:sldId id="274" r:id="rId15"/>
    <p:sldId id="275" r:id="rId16"/>
    <p:sldId id="276" r:id="rId17"/>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943A88E-71AF-40E3-BD3B-4479211B7688}">
          <p14:sldIdLst>
            <p14:sldId id="256"/>
            <p14:sldId id="257"/>
            <p14:sldId id="259"/>
            <p14:sldId id="260"/>
            <p14:sldId id="258"/>
            <p14:sldId id="269"/>
            <p14:sldId id="261"/>
            <p14:sldId id="262"/>
            <p14:sldId id="263"/>
            <p14:sldId id="270"/>
            <p14:sldId id="271"/>
            <p14:sldId id="272"/>
            <p14:sldId id="273"/>
            <p14:sldId id="274"/>
            <p14:sldId id="275"/>
            <p14:sldId id="276"/>
          </p14:sldIdLst>
        </p14:section>
      </p14:sectionLst>
    </p:ex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p:scale>
          <a:sx n="75" d="100"/>
          <a:sy n="75" d="100"/>
        </p:scale>
        <p:origin x="-900" y="1596"/>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60" cy="496412"/>
          </a:xfrm>
          <a:prstGeom prst="rect">
            <a:avLst/>
          </a:prstGeom>
        </p:spPr>
        <p:txBody>
          <a:bodyPr vert="horz" lIns="92107" tIns="46054" rIns="92107" bIns="46054" rtlCol="0"/>
          <a:lstStyle>
            <a:lvl1pPr algn="l">
              <a:defRPr sz="1200"/>
            </a:lvl1pPr>
          </a:lstStyle>
          <a:p>
            <a:endParaRPr lang="en-GB"/>
          </a:p>
        </p:txBody>
      </p:sp>
      <p:sp>
        <p:nvSpPr>
          <p:cNvPr id="3" name="Date Placeholder 2"/>
          <p:cNvSpPr>
            <a:spLocks noGrp="1"/>
          </p:cNvSpPr>
          <p:nvPr>
            <p:ph type="dt" idx="1"/>
          </p:nvPr>
        </p:nvSpPr>
        <p:spPr>
          <a:xfrm>
            <a:off x="3850443" y="0"/>
            <a:ext cx="2945660" cy="496412"/>
          </a:xfrm>
          <a:prstGeom prst="rect">
            <a:avLst/>
          </a:prstGeom>
        </p:spPr>
        <p:txBody>
          <a:bodyPr vert="horz" lIns="92107" tIns="46054" rIns="92107" bIns="46054" rtlCol="0"/>
          <a:lstStyle>
            <a:lvl1pPr algn="r">
              <a:defRPr sz="1200"/>
            </a:lvl1pPr>
          </a:lstStyle>
          <a:p>
            <a:fld id="{8F1BB0EA-FE74-4269-9832-C53AD72C7609}" type="datetimeFigureOut">
              <a:rPr lang="en-GB" smtClean="0"/>
              <a:t>04/10/2019</a:t>
            </a:fld>
            <a:endParaRPr lang="en-GB"/>
          </a:p>
        </p:txBody>
      </p:sp>
      <p:sp>
        <p:nvSpPr>
          <p:cNvPr id="4" name="Slide Image Placehold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2107" tIns="46054" rIns="92107" bIns="46054" rtlCol="0" anchor="ctr"/>
          <a:lstStyle/>
          <a:p>
            <a:endParaRPr lang="en-GB"/>
          </a:p>
        </p:txBody>
      </p:sp>
      <p:sp>
        <p:nvSpPr>
          <p:cNvPr id="5" name="Notes Placeholder 4"/>
          <p:cNvSpPr>
            <a:spLocks noGrp="1"/>
          </p:cNvSpPr>
          <p:nvPr>
            <p:ph type="body" sz="quarter" idx="3"/>
          </p:nvPr>
        </p:nvSpPr>
        <p:spPr>
          <a:xfrm>
            <a:off x="679768" y="4715909"/>
            <a:ext cx="5438140" cy="4467701"/>
          </a:xfrm>
          <a:prstGeom prst="rect">
            <a:avLst/>
          </a:prstGeom>
        </p:spPr>
        <p:txBody>
          <a:bodyPr vert="horz" lIns="92107" tIns="46054" rIns="92107" bIns="460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1"/>
            <a:ext cx="2945660" cy="496412"/>
          </a:xfrm>
          <a:prstGeom prst="rect">
            <a:avLst/>
          </a:prstGeom>
        </p:spPr>
        <p:txBody>
          <a:bodyPr vert="horz" lIns="92107" tIns="46054" rIns="92107" bIns="46054"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60" cy="496412"/>
          </a:xfrm>
          <a:prstGeom prst="rect">
            <a:avLst/>
          </a:prstGeom>
        </p:spPr>
        <p:txBody>
          <a:bodyPr vert="horz" lIns="92107" tIns="46054" rIns="92107" bIns="46054" rtlCol="0" anchor="b"/>
          <a:lstStyle>
            <a:lvl1pPr algn="r">
              <a:defRPr sz="1200"/>
            </a:lvl1pPr>
          </a:lstStyle>
          <a:p>
            <a:fld id="{40F80EB9-3D98-40CD-8D7A-95473B98FF69}" type="slidenum">
              <a:rPr lang="en-GB" smtClean="0"/>
              <a:t>‹#›</a:t>
            </a:fld>
            <a:endParaRPr lang="en-GB"/>
          </a:p>
        </p:txBody>
      </p:sp>
    </p:spTree>
    <p:extLst>
      <p:ext uri="{BB962C8B-B14F-4D97-AF65-F5344CB8AC3E}">
        <p14:creationId xmlns:p14="http://schemas.microsoft.com/office/powerpoint/2010/main" val="1075911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09CADF2-11D4-4599-B750-BFA75254D606}" type="datetime1">
              <a:rPr lang="en-GB" smtClean="0"/>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19FD04-3318-4CCB-AAB3-60A96A68C538}" type="slidenum">
              <a:rPr lang="en-GB" smtClean="0"/>
              <a:t>‹#›</a:t>
            </a:fld>
            <a:endParaRPr lang="en-GB"/>
          </a:p>
        </p:txBody>
      </p:sp>
    </p:spTree>
    <p:extLst>
      <p:ext uri="{BB962C8B-B14F-4D97-AF65-F5344CB8AC3E}">
        <p14:creationId xmlns:p14="http://schemas.microsoft.com/office/powerpoint/2010/main" val="2057763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785565-1794-49B6-950D-08FA0C446386}" type="datetime1">
              <a:rPr lang="en-GB" smtClean="0"/>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19FD04-3318-4CCB-AAB3-60A96A68C538}" type="slidenum">
              <a:rPr lang="en-GB" smtClean="0"/>
              <a:t>‹#›</a:t>
            </a:fld>
            <a:endParaRPr lang="en-GB"/>
          </a:p>
        </p:txBody>
      </p:sp>
    </p:spTree>
    <p:extLst>
      <p:ext uri="{BB962C8B-B14F-4D97-AF65-F5344CB8AC3E}">
        <p14:creationId xmlns:p14="http://schemas.microsoft.com/office/powerpoint/2010/main" val="1052161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86387" y="396701"/>
            <a:ext cx="1671638"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71475" y="396701"/>
            <a:ext cx="4900613"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B14CEF-367E-4EBA-AB26-D737A581FBB9}" type="datetime1">
              <a:rPr lang="en-GB" smtClean="0"/>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19FD04-3318-4CCB-AAB3-60A96A68C538}" type="slidenum">
              <a:rPr lang="en-GB" smtClean="0"/>
              <a:t>‹#›</a:t>
            </a:fld>
            <a:endParaRPr lang="en-GB"/>
          </a:p>
        </p:txBody>
      </p:sp>
    </p:spTree>
    <p:extLst>
      <p:ext uri="{BB962C8B-B14F-4D97-AF65-F5344CB8AC3E}">
        <p14:creationId xmlns:p14="http://schemas.microsoft.com/office/powerpoint/2010/main" val="2557045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28D761-D684-4B63-8D9D-4A1EB9E264D5}" type="datetime1">
              <a:rPr lang="en-GB" smtClean="0"/>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19FD04-3318-4CCB-AAB3-60A96A68C538}" type="slidenum">
              <a:rPr lang="en-GB" smtClean="0"/>
              <a:t>‹#›</a:t>
            </a:fld>
            <a:endParaRPr lang="en-GB"/>
          </a:p>
        </p:txBody>
      </p:sp>
    </p:spTree>
    <p:extLst>
      <p:ext uri="{BB962C8B-B14F-4D97-AF65-F5344CB8AC3E}">
        <p14:creationId xmlns:p14="http://schemas.microsoft.com/office/powerpoint/2010/main" val="2020499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E8D3B-294D-42A9-8EAF-F7F83CA9502C}" type="datetime1">
              <a:rPr lang="en-GB" smtClean="0"/>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19FD04-3318-4CCB-AAB3-60A96A68C538}" type="slidenum">
              <a:rPr lang="en-GB" smtClean="0"/>
              <a:t>‹#›</a:t>
            </a:fld>
            <a:endParaRPr lang="en-GB"/>
          </a:p>
        </p:txBody>
      </p:sp>
    </p:spTree>
    <p:extLst>
      <p:ext uri="{BB962C8B-B14F-4D97-AF65-F5344CB8AC3E}">
        <p14:creationId xmlns:p14="http://schemas.microsoft.com/office/powerpoint/2010/main" val="47196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71475"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771900"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28866B4-07A9-42C8-9400-498E3638F04D}" type="datetime1">
              <a:rPr lang="en-GB" smtClean="0"/>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19FD04-3318-4CCB-AAB3-60A96A68C538}" type="slidenum">
              <a:rPr lang="en-GB" smtClean="0"/>
              <a:t>‹#›</a:t>
            </a:fld>
            <a:endParaRPr lang="en-GB"/>
          </a:p>
        </p:txBody>
      </p:sp>
    </p:spTree>
    <p:extLst>
      <p:ext uri="{BB962C8B-B14F-4D97-AF65-F5344CB8AC3E}">
        <p14:creationId xmlns:p14="http://schemas.microsoft.com/office/powerpoint/2010/main" val="53565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5F1C9B4-687B-4C10-A953-818B874901BF}" type="datetime1">
              <a:rPr lang="en-GB" smtClean="0"/>
              <a:t>04/10/2019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19FD04-3318-4CCB-AAB3-60A96A68C538}" type="slidenum">
              <a:rPr lang="en-GB" smtClean="0"/>
              <a:t>‹#›</a:t>
            </a:fld>
            <a:endParaRPr lang="en-GB"/>
          </a:p>
        </p:txBody>
      </p:sp>
    </p:spTree>
    <p:extLst>
      <p:ext uri="{BB962C8B-B14F-4D97-AF65-F5344CB8AC3E}">
        <p14:creationId xmlns:p14="http://schemas.microsoft.com/office/powerpoint/2010/main" val="2259547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3C40254-B0CB-4E11-B81D-6410DFE19194}" type="datetime1">
              <a:rPr lang="en-GB" smtClean="0"/>
              <a:t>04/10/2019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19FD04-3318-4CCB-AAB3-60A96A68C538}" type="slidenum">
              <a:rPr lang="en-GB" smtClean="0"/>
              <a:t>‹#›</a:t>
            </a:fld>
            <a:endParaRPr lang="en-GB"/>
          </a:p>
        </p:txBody>
      </p:sp>
    </p:spTree>
    <p:extLst>
      <p:ext uri="{BB962C8B-B14F-4D97-AF65-F5344CB8AC3E}">
        <p14:creationId xmlns:p14="http://schemas.microsoft.com/office/powerpoint/2010/main" val="39391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42ED6-4426-4056-A2F4-8AF40A6B177C}" type="datetime1">
              <a:rPr lang="en-GB" smtClean="0"/>
              <a:t>04/10/2019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19FD04-3318-4CCB-AAB3-60A96A68C538}" type="slidenum">
              <a:rPr lang="en-GB" smtClean="0"/>
              <a:t>‹#›</a:t>
            </a:fld>
            <a:endParaRPr lang="en-GB"/>
          </a:p>
        </p:txBody>
      </p:sp>
    </p:spTree>
    <p:extLst>
      <p:ext uri="{BB962C8B-B14F-4D97-AF65-F5344CB8AC3E}">
        <p14:creationId xmlns:p14="http://schemas.microsoft.com/office/powerpoint/2010/main" val="1236245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6D9FE7-6CC9-4E16-98E8-FD68EA82C229}" type="datetime1">
              <a:rPr lang="en-GB" smtClean="0"/>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19FD04-3318-4CCB-AAB3-60A96A68C538}" type="slidenum">
              <a:rPr lang="en-GB" smtClean="0"/>
              <a:t>‹#›</a:t>
            </a:fld>
            <a:endParaRPr lang="en-GB"/>
          </a:p>
        </p:txBody>
      </p:sp>
    </p:spTree>
    <p:extLst>
      <p:ext uri="{BB962C8B-B14F-4D97-AF65-F5344CB8AC3E}">
        <p14:creationId xmlns:p14="http://schemas.microsoft.com/office/powerpoint/2010/main" val="398868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496ACD-22F9-414D-B3FE-3E4BE1C1C3E5}" type="datetime1">
              <a:rPr lang="en-GB" smtClean="0"/>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19FD04-3318-4CCB-AAB3-60A96A68C538}" type="slidenum">
              <a:rPr lang="en-GB" smtClean="0"/>
              <a:t>‹#›</a:t>
            </a:fld>
            <a:endParaRPr lang="en-GB"/>
          </a:p>
        </p:txBody>
      </p:sp>
    </p:spTree>
    <p:extLst>
      <p:ext uri="{BB962C8B-B14F-4D97-AF65-F5344CB8AC3E}">
        <p14:creationId xmlns:p14="http://schemas.microsoft.com/office/powerpoint/2010/main" val="3699291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7E4538F-2580-4320-98F8-400E7DB6D83A}" type="datetime1">
              <a:rPr lang="en-GB" smtClean="0"/>
              <a:t>04/10/2019</a:t>
            </a:fld>
            <a:endParaRPr lang="en-GB"/>
          </a:p>
        </p:txBody>
      </p:sp>
      <p:sp>
        <p:nvSpPr>
          <p:cNvPr id="5" name="Footer Placeholder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C219FD04-3318-4CCB-AAB3-60A96A68C538}" type="slidenum">
              <a:rPr lang="en-GB" smtClean="0"/>
              <a:t>‹#›</a:t>
            </a:fld>
            <a:endParaRPr lang="en-GB"/>
          </a:p>
        </p:txBody>
      </p:sp>
    </p:spTree>
    <p:extLst>
      <p:ext uri="{BB962C8B-B14F-4D97-AF65-F5344CB8AC3E}">
        <p14:creationId xmlns:p14="http://schemas.microsoft.com/office/powerpoint/2010/main" val="263679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5829300" cy="2123369"/>
          </a:xfrm>
        </p:spPr>
        <p:txBody>
          <a:bodyPr>
            <a:normAutofit fontScale="90000"/>
          </a:bodyPr>
          <a:lstStyle/>
          <a:p>
            <a:r>
              <a:rPr lang="en-GB" dirty="0">
                <a:latin typeface="Comic Sans MS" panose="030F0702030302020204" pitchFamily="66" charset="0"/>
              </a:rPr>
              <a:t>AQA GCSE French</a:t>
            </a:r>
            <a:br>
              <a:rPr lang="en-GB" dirty="0">
                <a:latin typeface="Comic Sans MS" panose="030F0702030302020204" pitchFamily="66" charset="0"/>
              </a:rPr>
            </a:br>
            <a:r>
              <a:rPr lang="en-GB" dirty="0">
                <a:latin typeface="Comic Sans MS" panose="030F0702030302020204" pitchFamily="66" charset="0"/>
              </a:rPr>
              <a:t>General Conversation</a:t>
            </a:r>
            <a:br>
              <a:rPr lang="en-GB" dirty="0">
                <a:latin typeface="Comic Sans MS" panose="030F0702030302020204" pitchFamily="66" charset="0"/>
              </a:rPr>
            </a:br>
            <a:r>
              <a:rPr lang="en-GB" dirty="0">
                <a:latin typeface="Comic Sans MS" panose="030F0702030302020204" pitchFamily="66" charset="0"/>
              </a:rPr>
              <a:t>Booklet</a:t>
            </a:r>
            <a:br>
              <a:rPr lang="en-GB" dirty="0">
                <a:latin typeface="Comic Sans MS" panose="030F0702030302020204" pitchFamily="66" charset="0"/>
              </a:rPr>
            </a:br>
            <a:r>
              <a:rPr lang="en-GB" dirty="0">
                <a:latin typeface="Comic Sans MS" panose="030F0702030302020204" pitchFamily="66" charset="0"/>
              </a:rPr>
              <a:t/>
            </a:r>
            <a:br>
              <a:rPr lang="en-GB" dirty="0">
                <a:latin typeface="Comic Sans MS" panose="030F0702030302020204" pitchFamily="66" charset="0"/>
              </a:rPr>
            </a:br>
            <a:r>
              <a:rPr lang="en-GB" dirty="0">
                <a:latin typeface="Comic Sans MS" panose="030F0702030302020204" pitchFamily="66" charset="0"/>
              </a:rPr>
              <a:t/>
            </a:r>
            <a:br>
              <a:rPr lang="en-GB" dirty="0">
                <a:latin typeface="Comic Sans MS" panose="030F0702030302020204" pitchFamily="66" charset="0"/>
              </a:rPr>
            </a:br>
            <a:endParaRPr lang="en-GB" dirty="0">
              <a:latin typeface="Comic Sans MS" panose="030F0702030302020204" pitchFamily="66" charset="0"/>
            </a:endParaRPr>
          </a:p>
        </p:txBody>
      </p:sp>
      <p:sp>
        <p:nvSpPr>
          <p:cNvPr id="3" name="Subtitle 2"/>
          <p:cNvSpPr>
            <a:spLocks noGrp="1"/>
          </p:cNvSpPr>
          <p:nvPr>
            <p:ph type="subTitle" idx="1"/>
          </p:nvPr>
        </p:nvSpPr>
        <p:spPr>
          <a:xfrm>
            <a:off x="914400" y="4343400"/>
            <a:ext cx="5257800" cy="2531533"/>
          </a:xfrm>
        </p:spPr>
        <p:txBody>
          <a:bodyPr>
            <a:normAutofit fontScale="92500" lnSpcReduction="20000"/>
          </a:bodyPr>
          <a:lstStyle/>
          <a:p>
            <a:pPr algn="l"/>
            <a:endParaRPr lang="en-GB" sz="1800" dirty="0">
              <a:solidFill>
                <a:schemeClr val="tx1"/>
              </a:solidFill>
              <a:latin typeface="Comic Sans MS" panose="030F0702030302020204" pitchFamily="66" charset="0"/>
            </a:endParaRPr>
          </a:p>
          <a:p>
            <a:pPr algn="l"/>
            <a:endParaRPr lang="en-GB" sz="1800" dirty="0">
              <a:solidFill>
                <a:schemeClr val="tx1"/>
              </a:solidFill>
              <a:latin typeface="Comic Sans MS" panose="030F0702030302020204" pitchFamily="66" charset="0"/>
            </a:endParaRPr>
          </a:p>
          <a:p>
            <a:pPr algn="l"/>
            <a:r>
              <a:rPr lang="en-GB" sz="1800" dirty="0">
                <a:solidFill>
                  <a:schemeClr val="tx1"/>
                </a:solidFill>
                <a:latin typeface="Comic Sans MS" panose="030F0702030302020204" pitchFamily="66" charset="0"/>
              </a:rPr>
              <a:t>Your course is made up of several topics grouped into three themes:</a:t>
            </a:r>
          </a:p>
          <a:p>
            <a:pPr algn="l"/>
            <a:endParaRPr lang="en-GB" sz="1800" dirty="0">
              <a:solidFill>
                <a:schemeClr val="tx1"/>
              </a:solidFill>
              <a:latin typeface="Comic Sans MS" panose="030F0702030302020204" pitchFamily="66" charset="0"/>
            </a:endParaRPr>
          </a:p>
          <a:p>
            <a:pPr algn="l"/>
            <a:r>
              <a:rPr lang="en-GB" sz="1800" dirty="0">
                <a:solidFill>
                  <a:schemeClr val="tx1"/>
                </a:solidFill>
                <a:latin typeface="Comic Sans MS" panose="030F0702030302020204" pitchFamily="66" charset="0"/>
              </a:rPr>
              <a:t>Theme 1 - Identity and Culture</a:t>
            </a:r>
          </a:p>
          <a:p>
            <a:pPr algn="l"/>
            <a:r>
              <a:rPr lang="en-GB" sz="1800" dirty="0">
                <a:solidFill>
                  <a:schemeClr val="tx1"/>
                </a:solidFill>
                <a:latin typeface="Comic Sans MS" panose="030F0702030302020204" pitchFamily="66" charset="0"/>
              </a:rPr>
              <a:t>Theme 2 - Local, national, international and global                     	areas of interest</a:t>
            </a:r>
          </a:p>
          <a:p>
            <a:pPr algn="l"/>
            <a:r>
              <a:rPr lang="en-GB" sz="1800" dirty="0">
                <a:solidFill>
                  <a:schemeClr val="tx1"/>
                </a:solidFill>
                <a:latin typeface="Comic Sans MS" panose="030F0702030302020204" pitchFamily="66" charset="0"/>
              </a:rPr>
              <a:t>Theme 3 - Current and future study and 	employment</a:t>
            </a:r>
          </a:p>
        </p:txBody>
      </p:sp>
      <p:sp>
        <p:nvSpPr>
          <p:cNvPr id="4" name="TextBox 3"/>
          <p:cNvSpPr txBox="1"/>
          <p:nvPr/>
        </p:nvSpPr>
        <p:spPr>
          <a:xfrm>
            <a:off x="838200" y="7620000"/>
            <a:ext cx="53340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latin typeface="Comic Sans MS" panose="030F0702030302020204" pitchFamily="66" charset="0"/>
              </a:rPr>
              <a:t>Name</a:t>
            </a:r>
            <a:r>
              <a:rPr lang="en-GB" dirty="0" smtClean="0">
                <a:latin typeface="Comic Sans MS" panose="030F0702030302020204" pitchFamily="66" charset="0"/>
              </a:rPr>
              <a:t>: 	</a:t>
            </a:r>
            <a:endParaRPr lang="en-GB" dirty="0">
              <a:latin typeface="Comic Sans MS" panose="030F0702030302020204" pitchFamily="66" charset="0"/>
            </a:endParaRPr>
          </a:p>
        </p:txBody>
      </p:sp>
      <p:sp>
        <p:nvSpPr>
          <p:cNvPr id="5" name="TextBox 4"/>
          <p:cNvSpPr txBox="1"/>
          <p:nvPr/>
        </p:nvSpPr>
        <p:spPr>
          <a:xfrm>
            <a:off x="838200" y="8305800"/>
            <a:ext cx="53340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latin typeface="Comic Sans MS" panose="030F0702030302020204" pitchFamily="66" charset="0"/>
              </a:rPr>
              <a:t>Teacher: Mrs </a:t>
            </a:r>
            <a:r>
              <a:rPr lang="en-GB" dirty="0" err="1" smtClean="0">
                <a:latin typeface="Comic Sans MS" panose="030F0702030302020204" pitchFamily="66" charset="0"/>
              </a:rPr>
              <a:t>Michalakakos</a:t>
            </a:r>
            <a:endParaRPr lang="en-GB" dirty="0">
              <a:latin typeface="Comic Sans MS" panose="030F0702030302020204" pitchFamily="66" charset="0"/>
            </a:endParaRPr>
          </a:p>
        </p:txBody>
      </p:sp>
      <p:pic>
        <p:nvPicPr>
          <p:cNvPr id="1026" name="Picture 2" descr="Infobulle by pydubreucq"/>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2700" y="2480063"/>
            <a:ext cx="1981200" cy="1863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365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19FD04-3318-4CCB-AAB3-60A96A68C538}" type="slidenum">
              <a:rPr lang="en-GB" smtClean="0"/>
              <a:t>10</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2829421633"/>
              </p:ext>
            </p:extLst>
          </p:nvPr>
        </p:nvGraphicFramePr>
        <p:xfrm>
          <a:off x="609600" y="609600"/>
          <a:ext cx="5638800" cy="7254240"/>
        </p:xfrm>
        <a:graphic>
          <a:graphicData uri="http://schemas.openxmlformats.org/drawingml/2006/table">
            <a:tbl>
              <a:tblPr firstRow="1" bandRow="1">
                <a:tableStyleId>{5940675A-B579-460E-94D1-54222C63F5DA}</a:tableStyleId>
              </a:tblPr>
              <a:tblGrid>
                <a:gridCol w="457200">
                  <a:extLst>
                    <a:ext uri="{9D8B030D-6E8A-4147-A177-3AD203B41FA5}">
                      <a16:colId xmlns:a16="http://schemas.microsoft.com/office/drawing/2014/main" xmlns="" val="20000"/>
                    </a:ext>
                  </a:extLst>
                </a:gridCol>
                <a:gridCol w="5181600">
                  <a:extLst>
                    <a:ext uri="{9D8B030D-6E8A-4147-A177-3AD203B41FA5}">
                      <a16:colId xmlns:a16="http://schemas.microsoft.com/office/drawing/2014/main" xmlns="" val="20001"/>
                    </a:ext>
                  </a:extLst>
                </a:gridCol>
              </a:tblGrid>
              <a:tr h="370840">
                <a:tc>
                  <a:txBody>
                    <a:bodyPr/>
                    <a:lstStyle/>
                    <a:p>
                      <a:r>
                        <a:rPr lang="fr-FR" sz="1200" noProof="0" dirty="0">
                          <a:latin typeface="Comic Sans MS" panose="030F0702030302020204" pitchFamily="66" charset="0"/>
                        </a:rPr>
                        <a:t>46</a:t>
                      </a:r>
                    </a:p>
                  </a:txBody>
                  <a:tcPr/>
                </a:tc>
                <a:tc>
                  <a:txBody>
                    <a:bodyPr/>
                    <a:lstStyle/>
                    <a:p>
                      <a:r>
                        <a:rPr lang="fr-FR" sz="1200" noProof="0" dirty="0">
                          <a:latin typeface="Comic Sans MS" panose="030F0702030302020204" pitchFamily="66" charset="0"/>
                        </a:rPr>
                        <a:t>Est-ce que tu manges souvent au restaurant?</a:t>
                      </a:r>
                    </a:p>
                  </a:txBody>
                  <a:tcPr/>
                </a:tc>
                <a:extLst>
                  <a:ext uri="{0D108BD9-81ED-4DB2-BD59-A6C34878D82A}">
                    <a16:rowId xmlns:a16="http://schemas.microsoft.com/office/drawing/2014/main" xmlns="" val="10000"/>
                  </a:ext>
                </a:extLst>
              </a:tr>
              <a:tr h="370840">
                <a:tc>
                  <a:txBody>
                    <a:bodyPr/>
                    <a:lstStyle/>
                    <a:p>
                      <a:r>
                        <a:rPr lang="fr-FR" sz="1200" noProof="0" dirty="0">
                          <a:latin typeface="Comic Sans MS" panose="030F0702030302020204" pitchFamily="66" charset="0"/>
                        </a:rPr>
                        <a:t>47</a:t>
                      </a:r>
                    </a:p>
                  </a:txBody>
                  <a:tcPr/>
                </a:tc>
                <a:tc>
                  <a:txBody>
                    <a:bodyPr/>
                    <a:lstStyle/>
                    <a:p>
                      <a:r>
                        <a:rPr lang="fr-FR" sz="1200" noProof="0" dirty="0">
                          <a:latin typeface="Comic Sans MS" panose="030F0702030302020204" pitchFamily="66" charset="0"/>
                        </a:rPr>
                        <a:t>Est-ce que tu</a:t>
                      </a:r>
                      <a:r>
                        <a:rPr lang="fr-FR" sz="1200" baseline="0" noProof="0" dirty="0">
                          <a:latin typeface="Comic Sans MS" panose="030F0702030302020204" pitchFamily="66" charset="0"/>
                        </a:rPr>
                        <a:t> grignotes entre les repas?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1"/>
                  </a:ext>
                </a:extLst>
              </a:tr>
              <a:tr h="370840">
                <a:tc>
                  <a:txBody>
                    <a:bodyPr/>
                    <a:lstStyle/>
                    <a:p>
                      <a:r>
                        <a:rPr lang="fr-FR" sz="1200" noProof="0" dirty="0">
                          <a:latin typeface="Comic Sans MS" panose="030F0702030302020204" pitchFamily="66" charset="0"/>
                        </a:rPr>
                        <a:t>48</a:t>
                      </a:r>
                    </a:p>
                  </a:txBody>
                  <a:tcPr/>
                </a:tc>
                <a:tc>
                  <a:txBody>
                    <a:bodyPr/>
                    <a:lstStyle/>
                    <a:p>
                      <a:r>
                        <a:rPr lang="fr-FR" sz="1200" noProof="0" dirty="0">
                          <a:latin typeface="Comic Sans MS" panose="030F0702030302020204" pitchFamily="66" charset="0"/>
                        </a:rPr>
                        <a:t>Tu manges souvent</a:t>
                      </a:r>
                      <a:r>
                        <a:rPr lang="fr-FR" sz="1200" baseline="0" noProof="0" dirty="0">
                          <a:latin typeface="Comic Sans MS" panose="030F0702030302020204" pitchFamily="66" charset="0"/>
                        </a:rPr>
                        <a:t> </a:t>
                      </a:r>
                      <a:r>
                        <a:rPr lang="fr-FR" sz="1200" noProof="0" dirty="0">
                          <a:latin typeface="Comic Sans MS" panose="030F0702030302020204" pitchFamily="66" charset="0"/>
                        </a:rPr>
                        <a:t>en </a:t>
                      </a:r>
                      <a:r>
                        <a:rPr lang="fr-FR" sz="1200" baseline="0" noProof="0" dirty="0">
                          <a:latin typeface="Comic Sans MS" panose="030F0702030302020204" pitchFamily="66" charset="0"/>
                        </a:rPr>
                        <a:t>famille? Pourquoi?</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2"/>
                  </a:ext>
                </a:extLst>
              </a:tr>
              <a:tr h="370840">
                <a:tc>
                  <a:txBody>
                    <a:bodyPr/>
                    <a:lstStyle/>
                    <a:p>
                      <a:r>
                        <a:rPr lang="fr-FR" sz="1200" noProof="0" dirty="0">
                          <a:latin typeface="Comic Sans MS" panose="030F0702030302020204" pitchFamily="66" charset="0"/>
                        </a:rPr>
                        <a:t>49</a:t>
                      </a:r>
                    </a:p>
                  </a:txBody>
                  <a:tcPr/>
                </a:tc>
                <a:tc>
                  <a:txBody>
                    <a:bodyPr/>
                    <a:lstStyle/>
                    <a:p>
                      <a:r>
                        <a:rPr lang="fr-FR" sz="1200" noProof="0" dirty="0">
                          <a:latin typeface="Comic Sans MS" panose="030F0702030302020204" pitchFamily="66" charset="0"/>
                        </a:rPr>
                        <a:t>Le petit déjeuner – c’est important?</a:t>
                      </a:r>
                    </a:p>
                  </a:txBody>
                  <a:tcPr/>
                </a:tc>
                <a:extLst>
                  <a:ext uri="{0D108BD9-81ED-4DB2-BD59-A6C34878D82A}">
                    <a16:rowId xmlns:a16="http://schemas.microsoft.com/office/drawing/2014/main" xmlns="" val="10003"/>
                  </a:ext>
                </a:extLst>
              </a:tr>
              <a:tr h="370840">
                <a:tc>
                  <a:txBody>
                    <a:bodyPr/>
                    <a:lstStyle/>
                    <a:p>
                      <a:r>
                        <a:rPr lang="fr-FR" sz="1200" noProof="0" dirty="0">
                          <a:latin typeface="Comic Sans MS" panose="030F0702030302020204" pitchFamily="66" charset="0"/>
                        </a:rPr>
                        <a:t>50</a:t>
                      </a:r>
                    </a:p>
                  </a:txBody>
                  <a:tcPr/>
                </a:tc>
                <a:tc>
                  <a:txBody>
                    <a:bodyPr/>
                    <a:lstStyle/>
                    <a:p>
                      <a:r>
                        <a:rPr lang="fr-FR" sz="1200" noProof="0" dirty="0">
                          <a:latin typeface="Comic Sans MS" panose="030F0702030302020204" pitchFamily="66" charset="0"/>
                        </a:rPr>
                        <a:t>Que penses-tu des végétariens?</a:t>
                      </a:r>
                    </a:p>
                  </a:txBody>
                  <a:tcPr/>
                </a:tc>
                <a:extLst>
                  <a:ext uri="{0D108BD9-81ED-4DB2-BD59-A6C34878D82A}">
                    <a16:rowId xmlns:a16="http://schemas.microsoft.com/office/drawing/2014/main" xmlns="" val="10004"/>
                  </a:ext>
                </a:extLst>
              </a:tr>
              <a:tr h="370840">
                <a:tc>
                  <a:txBody>
                    <a:bodyPr/>
                    <a:lstStyle/>
                    <a:p>
                      <a:r>
                        <a:rPr lang="fr-FR" sz="1200" noProof="0" dirty="0">
                          <a:latin typeface="Comic Sans MS" panose="030F0702030302020204" pitchFamily="66" charset="0"/>
                        </a:rPr>
                        <a:t>51</a:t>
                      </a:r>
                    </a:p>
                  </a:txBody>
                  <a:tcPr/>
                </a:tc>
                <a:tc>
                  <a:txBody>
                    <a:bodyPr/>
                    <a:lstStyle/>
                    <a:p>
                      <a:r>
                        <a:rPr lang="fr-FR" sz="1200" noProof="0" dirty="0">
                          <a:latin typeface="Comic Sans MS" panose="030F0702030302020204" pitchFamily="66" charset="0"/>
                        </a:rPr>
                        <a:t>Les jeunes mangent</a:t>
                      </a:r>
                      <a:r>
                        <a:rPr lang="fr-FR" sz="1200" baseline="0" noProof="0" dirty="0">
                          <a:latin typeface="Comic Sans MS" panose="030F0702030302020204" pitchFamily="66" charset="0"/>
                        </a:rPr>
                        <a:t> trop de sucre. Tu es d’accord?</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5"/>
                  </a:ext>
                </a:extLst>
              </a:tr>
              <a:tr h="370840">
                <a:tc gridSpan="2">
                  <a:txBody>
                    <a:bodyPr/>
                    <a:lstStyle/>
                    <a:p>
                      <a:r>
                        <a:rPr lang="en-GB" sz="1600" b="1" i="0" u="none" strike="noStrike" kern="1200" baseline="0" dirty="0">
                          <a:solidFill>
                            <a:schemeClr val="tx1"/>
                          </a:solidFill>
                          <a:latin typeface="Comic Sans MS" panose="030F0702030302020204" pitchFamily="66" charset="0"/>
                          <a:ea typeface="+mn-ea"/>
                          <a:cs typeface="+mn-cs"/>
                        </a:rPr>
                        <a:t>Topic 4: Customs and festivals in French-speaking countries/communities</a:t>
                      </a:r>
                    </a:p>
                  </a:txBody>
                  <a:tcPr/>
                </a:tc>
                <a:tc hMerge="1">
                  <a:txBody>
                    <a:bodyPr/>
                    <a:lstStyle/>
                    <a:p>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0"/>
                  </a:ext>
                </a:extLst>
              </a:tr>
              <a:tr h="370840">
                <a:tc>
                  <a:txBody>
                    <a:bodyPr/>
                    <a:lstStyle/>
                    <a:p>
                      <a:r>
                        <a:rPr lang="fr-FR" sz="1200" noProof="0" dirty="0">
                          <a:latin typeface="Comic Sans MS" panose="030F0702030302020204" pitchFamily="66" charset="0"/>
                        </a:rPr>
                        <a:t>52</a:t>
                      </a:r>
                    </a:p>
                  </a:txBody>
                  <a:tcPr/>
                </a:tc>
                <a:tc>
                  <a:txBody>
                    <a:bodyPr/>
                    <a:lstStyle/>
                    <a:p>
                      <a:r>
                        <a:rPr lang="fr-FR" sz="1200" noProof="0" dirty="0">
                          <a:latin typeface="Comic Sans MS" panose="030F0702030302020204" pitchFamily="66" charset="0"/>
                        </a:rPr>
                        <a:t>Que fais-tu pour fêter</a:t>
                      </a:r>
                      <a:r>
                        <a:rPr lang="fr-FR" sz="1200" baseline="0" noProof="0" dirty="0">
                          <a:latin typeface="Comic Sans MS" panose="030F0702030302020204" pitchFamily="66" charset="0"/>
                        </a:rPr>
                        <a:t> ton anniversaire?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1"/>
                  </a:ext>
                </a:extLst>
              </a:tr>
              <a:tr h="370840">
                <a:tc>
                  <a:txBody>
                    <a:bodyPr/>
                    <a:lstStyle/>
                    <a:p>
                      <a:r>
                        <a:rPr lang="fr-FR" sz="1200" noProof="0" dirty="0">
                          <a:latin typeface="Comic Sans MS" panose="030F0702030302020204" pitchFamily="66" charset="0"/>
                        </a:rPr>
                        <a:t>53</a:t>
                      </a:r>
                    </a:p>
                  </a:txBody>
                  <a:tcPr/>
                </a:tc>
                <a:tc>
                  <a:txBody>
                    <a:bodyPr/>
                    <a:lstStyle/>
                    <a:p>
                      <a:r>
                        <a:rPr lang="fr-FR" sz="1200" noProof="0" dirty="0">
                          <a:latin typeface="Comic Sans MS" panose="030F0702030302020204" pitchFamily="66" charset="0"/>
                        </a:rPr>
                        <a:t>Qu’est-ce que tu as fait l’année dernière?</a:t>
                      </a:r>
                    </a:p>
                  </a:txBody>
                  <a:tcPr/>
                </a:tc>
                <a:extLst>
                  <a:ext uri="{0D108BD9-81ED-4DB2-BD59-A6C34878D82A}">
                    <a16:rowId xmlns:a16="http://schemas.microsoft.com/office/drawing/2014/main" xmlns="" val="10012"/>
                  </a:ext>
                </a:extLst>
              </a:tr>
              <a:tr h="370840">
                <a:tc>
                  <a:txBody>
                    <a:bodyPr/>
                    <a:lstStyle/>
                    <a:p>
                      <a:r>
                        <a:rPr lang="fr-FR" sz="1200" b="0" noProof="0" dirty="0">
                          <a:latin typeface="Comic Sans MS" panose="030F0702030302020204" pitchFamily="66" charset="0"/>
                        </a:rPr>
                        <a:t>54</a:t>
                      </a:r>
                    </a:p>
                  </a:txBody>
                  <a:tcPr/>
                </a:tc>
                <a:tc>
                  <a:txBody>
                    <a:bodyPr/>
                    <a:lstStyle/>
                    <a:p>
                      <a:r>
                        <a:rPr lang="fr-FR" sz="1200" noProof="0" dirty="0">
                          <a:latin typeface="Comic Sans MS" panose="030F0702030302020204" pitchFamily="66" charset="0"/>
                        </a:rPr>
                        <a:t>Qu’est-ce que tu as reçu comme cadeaux?</a:t>
                      </a:r>
                    </a:p>
                  </a:txBody>
                  <a:tcPr/>
                </a:tc>
                <a:extLst>
                  <a:ext uri="{0D108BD9-81ED-4DB2-BD59-A6C34878D82A}">
                    <a16:rowId xmlns:a16="http://schemas.microsoft.com/office/drawing/2014/main" xmlns="" val="10013"/>
                  </a:ext>
                </a:extLst>
              </a:tr>
              <a:tr h="370840">
                <a:tc>
                  <a:txBody>
                    <a:bodyPr/>
                    <a:lstStyle/>
                    <a:p>
                      <a:r>
                        <a:rPr lang="fr-FR" sz="1200" b="0" noProof="0" dirty="0">
                          <a:latin typeface="Comic Sans MS" panose="030F0702030302020204" pitchFamily="66" charset="0"/>
                        </a:rPr>
                        <a:t>55</a:t>
                      </a:r>
                    </a:p>
                  </a:txBody>
                  <a:tcPr/>
                </a:tc>
                <a:tc>
                  <a:txBody>
                    <a:bodyPr/>
                    <a:lstStyle/>
                    <a:p>
                      <a:r>
                        <a:rPr lang="fr-FR" sz="1200" noProof="0" dirty="0">
                          <a:latin typeface="Comic Sans MS" panose="030F0702030302020204" pitchFamily="66" charset="0"/>
                        </a:rPr>
                        <a:t>Comment vas-tu fêter</a:t>
                      </a:r>
                      <a:r>
                        <a:rPr lang="fr-FR" sz="1200" baseline="0" noProof="0" dirty="0">
                          <a:latin typeface="Comic Sans MS" panose="030F0702030302020204" pitchFamily="66" charset="0"/>
                        </a:rPr>
                        <a:t> Noël?</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4"/>
                  </a:ext>
                </a:extLst>
              </a:tr>
              <a:tr h="370840">
                <a:tc>
                  <a:txBody>
                    <a:bodyPr/>
                    <a:lstStyle/>
                    <a:p>
                      <a:r>
                        <a:rPr lang="fr-FR" sz="1200" b="0" noProof="0" dirty="0">
                          <a:latin typeface="Comic Sans MS" panose="030F0702030302020204" pitchFamily="66" charset="0"/>
                        </a:rPr>
                        <a:t>56</a:t>
                      </a:r>
                    </a:p>
                  </a:txBody>
                  <a:tcPr/>
                </a:tc>
                <a:tc>
                  <a:txBody>
                    <a:bodyPr/>
                    <a:lstStyle/>
                    <a:p>
                      <a:r>
                        <a:rPr lang="fr-FR" sz="1200" noProof="0" dirty="0">
                          <a:latin typeface="Comic Sans MS" panose="030F0702030302020204" pitchFamily="66" charset="0"/>
                        </a:rPr>
                        <a:t>Qu’est-ce qu’on mange en France pour le repas de </a:t>
                      </a:r>
                      <a:r>
                        <a:rPr lang="fr-FR" sz="1200" baseline="0" noProof="0" dirty="0">
                          <a:latin typeface="Comic Sans MS" panose="030F0702030302020204" pitchFamily="66" charset="0"/>
                        </a:rPr>
                        <a:t>Noël</a:t>
                      </a:r>
                      <a:r>
                        <a:rPr lang="fr-FR" sz="1200" noProof="0" dirty="0">
                          <a:latin typeface="Comic Sans MS" panose="030F0702030302020204" pitchFamily="66" charset="0"/>
                        </a:rPr>
                        <a:t>?</a:t>
                      </a:r>
                    </a:p>
                  </a:txBody>
                  <a:tcPr/>
                </a:tc>
                <a:extLst>
                  <a:ext uri="{0D108BD9-81ED-4DB2-BD59-A6C34878D82A}">
                    <a16:rowId xmlns:a16="http://schemas.microsoft.com/office/drawing/2014/main" xmlns="" val="10015"/>
                  </a:ext>
                </a:extLst>
              </a:tr>
              <a:tr h="370840">
                <a:tc>
                  <a:txBody>
                    <a:bodyPr/>
                    <a:lstStyle/>
                    <a:p>
                      <a:r>
                        <a:rPr lang="fr-FR" sz="1200" b="0" noProof="0" dirty="0">
                          <a:latin typeface="Comic Sans MS" panose="030F0702030302020204" pitchFamily="66" charset="0"/>
                        </a:rPr>
                        <a:t>57</a:t>
                      </a:r>
                    </a:p>
                  </a:txBody>
                  <a:tcPr/>
                </a:tc>
                <a:tc>
                  <a:txBody>
                    <a:bodyPr/>
                    <a:lstStyle/>
                    <a:p>
                      <a:r>
                        <a:rPr lang="fr-FR" sz="1200" noProof="0" dirty="0">
                          <a:latin typeface="Comic Sans MS" panose="030F0702030302020204" pitchFamily="66" charset="0"/>
                        </a:rPr>
                        <a:t>Quelle est ta fête</a:t>
                      </a:r>
                      <a:r>
                        <a:rPr lang="fr-FR" sz="1200" baseline="0" noProof="0" dirty="0">
                          <a:latin typeface="Comic Sans MS" panose="030F0702030302020204" pitchFamily="66" charset="0"/>
                        </a:rPr>
                        <a:t> préférée et pourquoi?</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6"/>
                  </a:ext>
                </a:extLst>
              </a:tr>
              <a:tr h="370840">
                <a:tc>
                  <a:txBody>
                    <a:bodyPr/>
                    <a:lstStyle/>
                    <a:p>
                      <a:r>
                        <a:rPr lang="fr-FR" sz="1200" b="0" noProof="0" dirty="0">
                          <a:latin typeface="Comic Sans MS" panose="030F0702030302020204" pitchFamily="66" charset="0"/>
                        </a:rPr>
                        <a:t>58</a:t>
                      </a:r>
                    </a:p>
                  </a:txBody>
                  <a:tcPr/>
                </a:tc>
                <a:tc>
                  <a:txBody>
                    <a:bodyPr/>
                    <a:lstStyle/>
                    <a:p>
                      <a:r>
                        <a:rPr lang="fr-FR" sz="1200" noProof="0" dirty="0">
                          <a:latin typeface="Comic Sans MS" panose="030F0702030302020204" pitchFamily="66" charset="0"/>
                        </a:rPr>
                        <a:t>Comment est-ce que tu la fêtes et avec qui?</a:t>
                      </a:r>
                    </a:p>
                  </a:txBody>
                  <a:tcPr/>
                </a:tc>
                <a:extLst>
                  <a:ext uri="{0D108BD9-81ED-4DB2-BD59-A6C34878D82A}">
                    <a16:rowId xmlns:a16="http://schemas.microsoft.com/office/drawing/2014/main" xmlns="" val="10017"/>
                  </a:ext>
                </a:extLst>
              </a:tr>
              <a:tr h="370840">
                <a:tc>
                  <a:txBody>
                    <a:bodyPr/>
                    <a:lstStyle/>
                    <a:p>
                      <a:r>
                        <a:rPr lang="fr-FR" sz="1200" b="0" noProof="0" dirty="0">
                          <a:latin typeface="Comic Sans MS" panose="030F0702030302020204" pitchFamily="66" charset="0"/>
                        </a:rPr>
                        <a:t>59</a:t>
                      </a:r>
                    </a:p>
                  </a:txBody>
                  <a:tcPr/>
                </a:tc>
                <a:tc>
                  <a:txBody>
                    <a:bodyPr/>
                    <a:lstStyle/>
                    <a:p>
                      <a:r>
                        <a:rPr lang="fr-FR" sz="1200" noProof="0" dirty="0">
                          <a:latin typeface="Comic Sans MS" panose="030F0702030302020204" pitchFamily="66" charset="0"/>
                        </a:rPr>
                        <a:t>Qu’est-ce que vous mangez et buvez?</a:t>
                      </a:r>
                    </a:p>
                  </a:txBody>
                  <a:tcPr/>
                </a:tc>
                <a:extLst>
                  <a:ext uri="{0D108BD9-81ED-4DB2-BD59-A6C34878D82A}">
                    <a16:rowId xmlns:a16="http://schemas.microsoft.com/office/drawing/2014/main" xmlns="" val="10018"/>
                  </a:ext>
                </a:extLst>
              </a:tr>
              <a:tr h="370840">
                <a:tc>
                  <a:txBody>
                    <a:bodyPr/>
                    <a:lstStyle/>
                    <a:p>
                      <a:r>
                        <a:rPr lang="fr-FR" sz="1200" b="0" noProof="0" dirty="0">
                          <a:latin typeface="Comic Sans MS" panose="030F0702030302020204" pitchFamily="66" charset="0"/>
                        </a:rPr>
                        <a:t>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Que font les français le 14 juillet?</a:t>
                      </a:r>
                    </a:p>
                  </a:txBody>
                  <a:tcPr/>
                </a:tc>
                <a:extLst>
                  <a:ext uri="{0D108BD9-81ED-4DB2-BD59-A6C34878D82A}">
                    <a16:rowId xmlns:a16="http://schemas.microsoft.com/office/drawing/2014/main" xmlns="" val="10019"/>
                  </a:ext>
                </a:extLst>
              </a:tr>
              <a:tr h="370840">
                <a:tc>
                  <a:txBody>
                    <a:bodyPr/>
                    <a:lstStyle/>
                    <a:p>
                      <a:r>
                        <a:rPr lang="fr-FR" sz="1200" b="0" noProof="0" dirty="0">
                          <a:latin typeface="Comic Sans MS" panose="030F0702030302020204" pitchFamily="66" charset="0"/>
                        </a:rPr>
                        <a:t>61</a:t>
                      </a:r>
                    </a:p>
                  </a:txBody>
                  <a:tcPr/>
                </a:tc>
                <a:tc>
                  <a:txBody>
                    <a:bodyPr/>
                    <a:lstStyle/>
                    <a:p>
                      <a:r>
                        <a:rPr lang="fr-FR" sz="1200" noProof="0" dirty="0">
                          <a:latin typeface="Comic Sans MS" panose="030F0702030302020204" pitchFamily="66" charset="0"/>
                        </a:rPr>
                        <a:t>Quelles fêtes françaises existent aussi chez toi?</a:t>
                      </a:r>
                    </a:p>
                  </a:txBody>
                  <a:tcPr/>
                </a:tc>
                <a:extLst>
                  <a:ext uri="{0D108BD9-81ED-4DB2-BD59-A6C34878D82A}">
                    <a16:rowId xmlns:a16="http://schemas.microsoft.com/office/drawing/2014/main" xmlns="" val="10020"/>
                  </a:ext>
                </a:extLst>
              </a:tr>
              <a:tr h="370840">
                <a:tc>
                  <a:txBody>
                    <a:bodyPr/>
                    <a:lstStyle/>
                    <a:p>
                      <a:r>
                        <a:rPr lang="fr-FR" sz="1200" b="0" noProof="0" dirty="0">
                          <a:latin typeface="Comic Sans MS" panose="030F0702030302020204" pitchFamily="66" charset="0"/>
                        </a:rPr>
                        <a:t>62</a:t>
                      </a:r>
                    </a:p>
                  </a:txBody>
                  <a:tcPr/>
                </a:tc>
                <a:tc>
                  <a:txBody>
                    <a:bodyPr/>
                    <a:lstStyle/>
                    <a:p>
                      <a:r>
                        <a:rPr lang="fr-FR" sz="1200" noProof="0" dirty="0">
                          <a:latin typeface="Comic Sans MS" panose="030F0702030302020204" pitchFamily="66" charset="0"/>
                        </a:rPr>
                        <a:t>I</a:t>
                      </a:r>
                      <a:r>
                        <a:rPr lang="fr-FR" sz="1200" baseline="0" noProof="0" dirty="0">
                          <a:latin typeface="Comic Sans MS" panose="030F0702030302020204" pitchFamily="66" charset="0"/>
                        </a:rPr>
                        <a:t>l y a des traditions différentes?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21"/>
                  </a:ext>
                </a:extLst>
              </a:tr>
              <a:tr h="370840">
                <a:tc>
                  <a:txBody>
                    <a:bodyPr/>
                    <a:lstStyle/>
                    <a:p>
                      <a:r>
                        <a:rPr lang="fr-FR" sz="1200" b="0" noProof="0" dirty="0">
                          <a:latin typeface="Comic Sans MS" panose="030F0702030302020204" pitchFamily="66" charset="0"/>
                        </a:rPr>
                        <a:t>63</a:t>
                      </a:r>
                    </a:p>
                  </a:txBody>
                  <a:tcPr/>
                </a:tc>
                <a:tc>
                  <a:txBody>
                    <a:bodyPr/>
                    <a:lstStyle/>
                    <a:p>
                      <a:r>
                        <a:rPr lang="fr-FR" sz="1200" noProof="0" dirty="0">
                          <a:latin typeface="Comic Sans MS" panose="030F0702030302020204" pitchFamily="66" charset="0"/>
                        </a:rPr>
                        <a:t>C’est quoi le Mardi Gras?</a:t>
                      </a:r>
                    </a:p>
                  </a:txBody>
                  <a:tcPr/>
                </a:tc>
                <a:extLst>
                  <a:ext uri="{0D108BD9-81ED-4DB2-BD59-A6C34878D82A}">
                    <a16:rowId xmlns:a16="http://schemas.microsoft.com/office/drawing/2014/main" xmlns="" val="10022"/>
                  </a:ext>
                </a:extLst>
              </a:tr>
            </a:tbl>
          </a:graphicData>
        </a:graphic>
      </p:graphicFrame>
      <p:sp>
        <p:nvSpPr>
          <p:cNvPr id="4" name="TextBox 3"/>
          <p:cNvSpPr txBox="1"/>
          <p:nvPr/>
        </p:nvSpPr>
        <p:spPr>
          <a:xfrm>
            <a:off x="609600" y="66675"/>
            <a:ext cx="5562600" cy="381000"/>
          </a:xfrm>
          <a:prstGeom prst="rect">
            <a:avLst/>
          </a:prstGeom>
          <a:noFill/>
        </p:spPr>
        <p:txBody>
          <a:bodyPr wrap="square" rtlCol="0">
            <a:spAutoFit/>
          </a:bodyPr>
          <a:lstStyle/>
          <a:p>
            <a:r>
              <a:rPr lang="en-GB" dirty="0">
                <a:latin typeface="Comic Sans MS" panose="030F0702030302020204" pitchFamily="66" charset="0"/>
              </a:rPr>
              <a:t>Theme 1: Identity and culture</a:t>
            </a:r>
          </a:p>
        </p:txBody>
      </p:sp>
    </p:spTree>
    <p:extLst>
      <p:ext uri="{BB962C8B-B14F-4D97-AF65-F5344CB8AC3E}">
        <p14:creationId xmlns:p14="http://schemas.microsoft.com/office/powerpoint/2010/main" val="2668067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19FD04-3318-4CCB-AAB3-60A96A68C538}" type="slidenum">
              <a:rPr lang="en-GB" smtClean="0"/>
              <a:t>11</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2290812874"/>
              </p:ext>
            </p:extLst>
          </p:nvPr>
        </p:nvGraphicFramePr>
        <p:xfrm>
          <a:off x="609600" y="609600"/>
          <a:ext cx="5638800" cy="8417560"/>
        </p:xfrm>
        <a:graphic>
          <a:graphicData uri="http://schemas.openxmlformats.org/drawingml/2006/table">
            <a:tbl>
              <a:tblPr firstRow="1" bandRow="1">
                <a:tableStyleId>{5940675A-B579-460E-94D1-54222C63F5DA}</a:tableStyleId>
              </a:tblPr>
              <a:tblGrid>
                <a:gridCol w="457200">
                  <a:extLst>
                    <a:ext uri="{9D8B030D-6E8A-4147-A177-3AD203B41FA5}">
                      <a16:colId xmlns:a16="http://schemas.microsoft.com/office/drawing/2014/main" xmlns="" val="20000"/>
                    </a:ext>
                  </a:extLst>
                </a:gridCol>
                <a:gridCol w="5181600">
                  <a:extLst>
                    <a:ext uri="{9D8B030D-6E8A-4147-A177-3AD203B41FA5}">
                      <a16:colId xmlns:a16="http://schemas.microsoft.com/office/drawing/2014/main" xmlns="" val="20001"/>
                    </a:ext>
                  </a:extLst>
                </a:gridCol>
              </a:tblGrid>
              <a:tr h="370840">
                <a:tc gridSpan="2">
                  <a:txBody>
                    <a:bodyPr/>
                    <a:lstStyle/>
                    <a:p>
                      <a:r>
                        <a:rPr lang="en-GB" sz="1600" b="1" i="0" u="none" strike="noStrike" kern="1200" baseline="0" dirty="0">
                          <a:solidFill>
                            <a:schemeClr val="tx1"/>
                          </a:solidFill>
                          <a:latin typeface="Comic Sans MS" panose="030F0702030302020204" pitchFamily="66" charset="0"/>
                          <a:ea typeface="+mn-ea"/>
                          <a:cs typeface="+mn-cs"/>
                        </a:rPr>
                        <a:t>Topic 1: Home, town, neighbourhood and region</a:t>
                      </a:r>
                    </a:p>
                  </a:txBody>
                  <a:tcPr/>
                </a:tc>
                <a:tc hMerge="1">
                  <a:txBody>
                    <a:bodyPr/>
                    <a:lstStyle/>
                    <a:p>
                      <a:endParaRPr lang="fr-FR" sz="1200" noProof="0" dirty="0">
                        <a:latin typeface="Comic Sans MS" panose="030F0702030302020204" pitchFamily="66" charset="0"/>
                      </a:endParaRPr>
                    </a:p>
                  </a:txBody>
                  <a:tcPr/>
                </a:tc>
                <a:extLst>
                  <a:ext uri="{0D108BD9-81ED-4DB2-BD59-A6C34878D82A}">
                    <a16:rowId xmlns:a16="http://schemas.microsoft.com/office/drawing/2014/main" xmlns="" val="1697668889"/>
                  </a:ext>
                </a:extLst>
              </a:tr>
              <a:tr h="370840">
                <a:tc>
                  <a:txBody>
                    <a:bodyPr/>
                    <a:lstStyle/>
                    <a:p>
                      <a:r>
                        <a:rPr lang="fr-FR" sz="1200" noProof="0" dirty="0">
                          <a:latin typeface="Comic Sans MS" panose="030F0702030302020204" pitchFamily="66" charset="0"/>
                        </a:rPr>
                        <a:t>1</a:t>
                      </a:r>
                    </a:p>
                  </a:txBody>
                  <a:tcPr/>
                </a:tc>
                <a:tc>
                  <a:txBody>
                    <a:bodyPr/>
                    <a:lstStyle/>
                    <a:p>
                      <a:r>
                        <a:rPr lang="fr-FR" sz="1200" noProof="0" dirty="0">
                          <a:latin typeface="Comic Sans MS" panose="030F0702030302020204" pitchFamily="66" charset="0"/>
                        </a:rPr>
                        <a:t>Parle-moi de ta ville.</a:t>
                      </a:r>
                    </a:p>
                  </a:txBody>
                  <a:tcPr/>
                </a:tc>
                <a:extLst>
                  <a:ext uri="{0D108BD9-81ED-4DB2-BD59-A6C34878D82A}">
                    <a16:rowId xmlns:a16="http://schemas.microsoft.com/office/drawing/2014/main" xmlns="" val="10000"/>
                  </a:ext>
                </a:extLst>
              </a:tr>
              <a:tr h="370840">
                <a:tc>
                  <a:txBody>
                    <a:bodyPr/>
                    <a:lstStyle/>
                    <a:p>
                      <a:r>
                        <a:rPr lang="fr-FR" sz="1200" noProof="0" dirty="0">
                          <a:latin typeface="Comic Sans MS" panose="030F0702030302020204" pitchFamily="66" charset="0"/>
                        </a:rPr>
                        <a:t>2</a:t>
                      </a:r>
                    </a:p>
                  </a:txBody>
                  <a:tcPr/>
                </a:tc>
                <a:tc>
                  <a:txBody>
                    <a:bodyPr/>
                    <a:lstStyle/>
                    <a:p>
                      <a:r>
                        <a:rPr lang="fr-BE" sz="1200" dirty="0">
                          <a:effectLst/>
                          <a:latin typeface="Comic Sans MS" panose="030F0702030302020204" pitchFamily="66" charset="0"/>
                          <a:ea typeface="Calibri" panose="020F0502020204030204" pitchFamily="34" charset="0"/>
                          <a:cs typeface="Times New Roman" panose="02020603050405020304" pitchFamily="18" charset="0"/>
                        </a:rPr>
                        <a:t>Tu y habites depuis combien de temps ?</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1"/>
                  </a:ext>
                </a:extLst>
              </a:tr>
              <a:tr h="370840">
                <a:tc>
                  <a:txBody>
                    <a:bodyPr/>
                    <a:lstStyle/>
                    <a:p>
                      <a:r>
                        <a:rPr lang="fr-FR" sz="1200" noProof="0" dirty="0">
                          <a:latin typeface="Comic Sans MS" panose="030F0702030302020204" pitchFamily="66" charset="0"/>
                        </a:rPr>
                        <a:t>3</a:t>
                      </a:r>
                    </a:p>
                  </a:txBody>
                  <a:tcPr/>
                </a:tc>
                <a:tc>
                  <a:txBody>
                    <a:bodyPr/>
                    <a:lstStyle/>
                    <a:p>
                      <a:r>
                        <a:rPr lang="fr-BE" sz="1200" kern="1200" dirty="0">
                          <a:solidFill>
                            <a:schemeClr val="tx1"/>
                          </a:solidFill>
                          <a:effectLst/>
                          <a:latin typeface="Comic Sans MS" panose="030F0702030302020204" pitchFamily="66" charset="0"/>
                          <a:ea typeface="+mn-ea"/>
                          <a:cs typeface="+mn-cs"/>
                        </a:rPr>
                        <a:t>Tu habitais où avant ? Quels sont les différences ?</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2"/>
                  </a:ext>
                </a:extLst>
              </a:tr>
              <a:tr h="370840">
                <a:tc>
                  <a:txBody>
                    <a:bodyPr/>
                    <a:lstStyle/>
                    <a:p>
                      <a:r>
                        <a:rPr lang="fr-FR" sz="1200" noProof="0" dirty="0">
                          <a:latin typeface="Comic Sans MS" panose="030F0702030302020204" pitchFamily="66" charset="0"/>
                        </a:rPr>
                        <a:t>4</a:t>
                      </a:r>
                    </a:p>
                  </a:txBody>
                  <a:tcPr/>
                </a:tc>
                <a:tc>
                  <a:txBody>
                    <a:bodyPr/>
                    <a:lstStyle/>
                    <a:p>
                      <a:r>
                        <a:rPr lang="fr-FR" sz="1200" noProof="0" dirty="0">
                          <a:latin typeface="Comic Sans MS" panose="030F0702030302020204" pitchFamily="66" charset="0"/>
                        </a:rPr>
                        <a:t>Qu’est-ce qu’il y a dans ta ville?</a:t>
                      </a:r>
                    </a:p>
                  </a:txBody>
                  <a:tcPr/>
                </a:tc>
                <a:extLst>
                  <a:ext uri="{0D108BD9-81ED-4DB2-BD59-A6C34878D82A}">
                    <a16:rowId xmlns:a16="http://schemas.microsoft.com/office/drawing/2014/main" xmlns="" val="10003"/>
                  </a:ext>
                </a:extLst>
              </a:tr>
              <a:tr h="370840">
                <a:tc>
                  <a:txBody>
                    <a:bodyPr/>
                    <a:lstStyle/>
                    <a:p>
                      <a:r>
                        <a:rPr lang="fr-FR" sz="1200" noProof="0" dirty="0">
                          <a:latin typeface="Comic Sans MS" panose="030F0702030302020204" pitchFamily="66" charset="0"/>
                        </a:rPr>
                        <a:t>5</a:t>
                      </a:r>
                    </a:p>
                  </a:txBody>
                  <a:tcPr/>
                </a:tc>
                <a:tc>
                  <a:txBody>
                    <a:bodyPr/>
                    <a:lstStyle/>
                    <a:p>
                      <a:r>
                        <a:rPr lang="fr-FR" sz="1200" noProof="0" dirty="0">
                          <a:latin typeface="Comic Sans MS" panose="030F0702030302020204" pitchFamily="66" charset="0"/>
                        </a:rPr>
                        <a:t>Comment</a:t>
                      </a:r>
                      <a:r>
                        <a:rPr lang="fr-FR" sz="1200" baseline="0" noProof="0" dirty="0">
                          <a:latin typeface="Comic Sans MS" panose="030F0702030302020204" pitchFamily="66" charset="0"/>
                        </a:rPr>
                        <a:t> est ta région?</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4"/>
                  </a:ext>
                </a:extLst>
              </a:tr>
              <a:tr h="370840">
                <a:tc>
                  <a:txBody>
                    <a:bodyPr/>
                    <a:lstStyle/>
                    <a:p>
                      <a:r>
                        <a:rPr lang="fr-FR" sz="1200" noProof="0" dirty="0">
                          <a:latin typeface="Comic Sans MS" panose="030F0702030302020204" pitchFamily="66" charset="0"/>
                        </a:rPr>
                        <a:t>6</a:t>
                      </a:r>
                    </a:p>
                  </a:txBody>
                  <a:tcPr/>
                </a:tc>
                <a:tc>
                  <a:txBody>
                    <a:bodyPr/>
                    <a:lstStyle/>
                    <a:p>
                      <a:r>
                        <a:rPr lang="fr-BE" sz="1200" kern="1200" dirty="0">
                          <a:solidFill>
                            <a:schemeClr val="tx1"/>
                          </a:solidFill>
                          <a:effectLst/>
                          <a:latin typeface="Comic Sans MS" panose="030F0702030302020204" pitchFamily="66" charset="0"/>
                          <a:ea typeface="+mn-ea"/>
                          <a:cs typeface="+mn-cs"/>
                        </a:rPr>
                        <a:t>Qu’est-ce que tu aimes / n’aimes pas ? Pourquoi ?</a:t>
                      </a:r>
                      <a:endParaRPr lang="fr-FR" sz="1000" noProof="0" dirty="0">
                        <a:latin typeface="Comic Sans MS" panose="030F0702030302020204" pitchFamily="66" charset="0"/>
                      </a:endParaRPr>
                    </a:p>
                  </a:txBody>
                  <a:tcPr/>
                </a:tc>
                <a:extLst>
                  <a:ext uri="{0D108BD9-81ED-4DB2-BD59-A6C34878D82A}">
                    <a16:rowId xmlns:a16="http://schemas.microsoft.com/office/drawing/2014/main" xmlns="" val="10005"/>
                  </a:ext>
                </a:extLst>
              </a:tr>
              <a:tr h="370840">
                <a:tc>
                  <a:txBody>
                    <a:bodyPr/>
                    <a:lstStyle/>
                    <a:p>
                      <a:r>
                        <a:rPr lang="fr-FR" sz="1200" noProof="0" dirty="0">
                          <a:latin typeface="Comic Sans MS" panose="030F0702030302020204" pitchFamily="66" charset="0"/>
                        </a:rPr>
                        <a:t>7</a:t>
                      </a:r>
                    </a:p>
                  </a:txBody>
                  <a:tcPr/>
                </a:tc>
                <a:tc>
                  <a:txBody>
                    <a:bodyPr/>
                    <a:lstStyle/>
                    <a:p>
                      <a:r>
                        <a:rPr lang="fr-BE" sz="1200" kern="1200" dirty="0">
                          <a:solidFill>
                            <a:schemeClr val="tx1"/>
                          </a:solidFill>
                          <a:effectLst/>
                          <a:latin typeface="Comic Sans MS" panose="030F0702030302020204" pitchFamily="66" charset="0"/>
                          <a:ea typeface="+mn-ea"/>
                          <a:cs typeface="+mn-cs"/>
                        </a:rPr>
                        <a:t>Qu’est-ce qu’il y a à faire pour les jeunes ?</a:t>
                      </a:r>
                      <a:endParaRPr lang="fr-FR" sz="1000" noProof="0" dirty="0">
                        <a:latin typeface="Comic Sans MS" panose="030F0702030302020204" pitchFamily="66" charset="0"/>
                      </a:endParaRPr>
                    </a:p>
                  </a:txBody>
                  <a:tcPr/>
                </a:tc>
                <a:extLst>
                  <a:ext uri="{0D108BD9-81ED-4DB2-BD59-A6C34878D82A}">
                    <a16:rowId xmlns:a16="http://schemas.microsoft.com/office/drawing/2014/main" xmlns="" val="10006"/>
                  </a:ext>
                </a:extLst>
              </a:tr>
              <a:tr h="370840">
                <a:tc>
                  <a:txBody>
                    <a:bodyPr/>
                    <a:lstStyle/>
                    <a:p>
                      <a:r>
                        <a:rPr lang="fr-FR" sz="1200" noProof="0" dirty="0">
                          <a:latin typeface="Comic Sans MS" panose="030F0702030302020204" pitchFamily="66" charset="0"/>
                        </a:rPr>
                        <a:t>8</a:t>
                      </a:r>
                    </a:p>
                  </a:txBody>
                  <a:tcPr/>
                </a:tc>
                <a:tc>
                  <a:txBody>
                    <a:bodyPr/>
                    <a:lstStyle/>
                    <a:p>
                      <a:r>
                        <a:rPr lang="fr-BE" sz="1200" kern="1200" dirty="0">
                          <a:solidFill>
                            <a:schemeClr val="tx1"/>
                          </a:solidFill>
                          <a:effectLst/>
                          <a:latin typeface="Comic Sans MS" panose="030F0702030302020204" pitchFamily="66" charset="0"/>
                          <a:ea typeface="+mn-ea"/>
                          <a:cs typeface="+mn-cs"/>
                        </a:rPr>
                        <a:t>Qu’est-ce que il y a comme attractions touristiques ?</a:t>
                      </a:r>
                      <a:endParaRPr lang="fr-FR" sz="1000" noProof="0" dirty="0">
                        <a:latin typeface="Comic Sans MS" panose="030F0702030302020204" pitchFamily="66" charset="0"/>
                      </a:endParaRPr>
                    </a:p>
                  </a:txBody>
                  <a:tcPr/>
                </a:tc>
                <a:extLst>
                  <a:ext uri="{0D108BD9-81ED-4DB2-BD59-A6C34878D82A}">
                    <a16:rowId xmlns:a16="http://schemas.microsoft.com/office/drawing/2014/main" xmlns="" val="10007"/>
                  </a:ext>
                </a:extLst>
              </a:tr>
              <a:tr h="370840">
                <a:tc>
                  <a:txBody>
                    <a:bodyPr/>
                    <a:lstStyle/>
                    <a:p>
                      <a:r>
                        <a:rPr lang="fr-FR" sz="1200" noProof="0" dirty="0">
                          <a:latin typeface="Comic Sans MS" panose="030F0702030302020204" pitchFamily="66" charset="0"/>
                        </a:rPr>
                        <a:t>9</a:t>
                      </a:r>
                    </a:p>
                  </a:txBody>
                  <a:tcPr/>
                </a:tc>
                <a:tc>
                  <a:txBody>
                    <a:bodyPr/>
                    <a:lstStyle/>
                    <a:p>
                      <a:r>
                        <a:rPr lang="fr-FR" sz="1200" noProof="0" dirty="0">
                          <a:latin typeface="Comic Sans MS" panose="030F0702030302020204" pitchFamily="66" charset="0"/>
                        </a:rPr>
                        <a:t>Quelle</a:t>
                      </a:r>
                      <a:r>
                        <a:rPr lang="fr-FR" sz="1200" baseline="0" noProof="0" dirty="0">
                          <a:latin typeface="Comic Sans MS" panose="030F0702030302020204" pitchFamily="66" charset="0"/>
                        </a:rPr>
                        <a:t> est ta ville préférée?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8"/>
                  </a:ext>
                </a:extLst>
              </a:tr>
              <a:tr h="370840">
                <a:tc>
                  <a:txBody>
                    <a:bodyPr/>
                    <a:lstStyle/>
                    <a:p>
                      <a:r>
                        <a:rPr lang="fr-FR" sz="1200" noProof="0" dirty="0">
                          <a:latin typeface="Comic Sans MS" panose="030F0702030302020204" pitchFamily="66" charset="0"/>
                        </a:rPr>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Comment serait ta ville de rêves?</a:t>
                      </a:r>
                    </a:p>
                  </a:txBody>
                  <a:tcPr/>
                </a:tc>
                <a:extLst>
                  <a:ext uri="{0D108BD9-81ED-4DB2-BD59-A6C34878D82A}">
                    <a16:rowId xmlns:a16="http://schemas.microsoft.com/office/drawing/2014/main" xmlns="" val="10009"/>
                  </a:ext>
                </a:extLst>
              </a:tr>
              <a:tr h="370840">
                <a:tc>
                  <a:txBody>
                    <a:bodyPr/>
                    <a:lstStyle/>
                    <a:p>
                      <a:r>
                        <a:rPr lang="fr-FR" sz="1200" noProof="0" dirty="0">
                          <a:latin typeface="Comic Sans MS" panose="030F0702030302020204" pitchFamily="66" charset="0"/>
                        </a:rPr>
                        <a:t>11</a:t>
                      </a:r>
                    </a:p>
                  </a:txBody>
                  <a:tcPr/>
                </a:tc>
                <a:tc>
                  <a:txBody>
                    <a:bodyPr/>
                    <a:lstStyle/>
                    <a:p>
                      <a:r>
                        <a:rPr lang="fr-BE" sz="1200" kern="1200" dirty="0">
                          <a:solidFill>
                            <a:schemeClr val="tx1"/>
                          </a:solidFill>
                          <a:effectLst/>
                          <a:latin typeface="Comic Sans MS" panose="030F0702030302020204" pitchFamily="66" charset="0"/>
                          <a:ea typeface="+mn-ea"/>
                          <a:cs typeface="+mn-cs"/>
                        </a:rPr>
                        <a:t>Où aimerais-tu vivre si tu avais le choix ? Pourquoi ?</a:t>
                      </a:r>
                      <a:endParaRPr lang="fr-FR" sz="1000" noProof="0" dirty="0">
                        <a:latin typeface="Comic Sans MS" panose="030F0702030302020204" pitchFamily="66" charset="0"/>
                      </a:endParaRPr>
                    </a:p>
                  </a:txBody>
                  <a:tcPr/>
                </a:tc>
                <a:extLst>
                  <a:ext uri="{0D108BD9-81ED-4DB2-BD59-A6C34878D82A}">
                    <a16:rowId xmlns:a16="http://schemas.microsoft.com/office/drawing/2014/main" xmlns="" val="10010"/>
                  </a:ext>
                </a:extLst>
              </a:tr>
              <a:tr h="370840">
                <a:tc>
                  <a:txBody>
                    <a:bodyPr/>
                    <a:lstStyle/>
                    <a:p>
                      <a:r>
                        <a:rPr lang="fr-FR" sz="1200" noProof="0" dirty="0">
                          <a:latin typeface="Comic Sans MS" panose="030F0702030302020204" pitchFamily="66" charset="0"/>
                        </a:rPr>
                        <a:t>12</a:t>
                      </a:r>
                    </a:p>
                  </a:txBody>
                  <a:tcPr/>
                </a:tc>
                <a:tc>
                  <a:txBody>
                    <a:bodyPr/>
                    <a:lstStyle/>
                    <a:p>
                      <a:r>
                        <a:rPr lang="fr-FR" sz="1200" noProof="0" dirty="0">
                          <a:effectLst/>
                          <a:latin typeface="Comic Sans MS"/>
                          <a:ea typeface="Calibri"/>
                          <a:cs typeface="Times New Roman"/>
                        </a:rPr>
                        <a:t>Tu préfères habiter en ville ou à</a:t>
                      </a:r>
                      <a:r>
                        <a:rPr lang="fr-FR" sz="1200" baseline="0" noProof="0" dirty="0">
                          <a:effectLst/>
                          <a:latin typeface="Comic Sans MS"/>
                          <a:ea typeface="Calibri"/>
                          <a:cs typeface="Times New Roman"/>
                        </a:rPr>
                        <a:t> </a:t>
                      </a:r>
                      <a:r>
                        <a:rPr lang="fr-FR" sz="1200" noProof="0" dirty="0">
                          <a:effectLst/>
                          <a:latin typeface="Comic Sans MS"/>
                          <a:ea typeface="Calibri"/>
                          <a:cs typeface="Times New Roman"/>
                        </a:rPr>
                        <a:t>la campagne</a:t>
                      </a:r>
                      <a:r>
                        <a:rPr lang="fr-FR" sz="1200" baseline="0" noProof="0" dirty="0">
                          <a:effectLst/>
                          <a:latin typeface="Comic Sans MS"/>
                          <a:ea typeface="Calibri"/>
                          <a:cs typeface="Times New Roman"/>
                        </a:rPr>
                        <a:t>?</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1"/>
                  </a:ext>
                </a:extLst>
              </a:tr>
              <a:tr h="370840">
                <a:tc>
                  <a:txBody>
                    <a:bodyPr/>
                    <a:lstStyle/>
                    <a:p>
                      <a:r>
                        <a:rPr lang="fr-FR" sz="1200" noProof="0" dirty="0">
                          <a:latin typeface="Comic Sans MS" panose="030F0702030302020204" pitchFamily="66" charset="0"/>
                        </a:rPr>
                        <a:t>13</a:t>
                      </a:r>
                    </a:p>
                  </a:txBody>
                  <a:tcPr/>
                </a:tc>
                <a:tc>
                  <a:txBody>
                    <a:bodyPr/>
                    <a:lstStyle/>
                    <a:p>
                      <a:r>
                        <a:rPr lang="fr-FR" sz="1200" noProof="0" dirty="0">
                          <a:effectLst/>
                          <a:latin typeface="Comic Sans MS"/>
                          <a:ea typeface="Calibri"/>
                          <a:cs typeface="Times New Roman"/>
                        </a:rPr>
                        <a:t>Qu’est-ce que tu vas faire ce weekend dans ta ville?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2"/>
                  </a:ext>
                </a:extLst>
              </a:tr>
              <a:tr h="370840">
                <a:tc>
                  <a:txBody>
                    <a:bodyPr/>
                    <a:lstStyle/>
                    <a:p>
                      <a:r>
                        <a:rPr lang="fr-FR" sz="1200" noProof="0" dirty="0">
                          <a:latin typeface="Comic Sans MS" panose="030F0702030302020204" pitchFamily="66" charset="0"/>
                        </a:rPr>
                        <a:t>14</a:t>
                      </a:r>
                    </a:p>
                  </a:txBody>
                  <a:tcPr/>
                </a:tc>
                <a:tc>
                  <a:txBody>
                    <a:bodyPr/>
                    <a:lstStyle/>
                    <a:p>
                      <a:r>
                        <a:rPr lang="fr-FR" sz="1200" noProof="0" dirty="0">
                          <a:effectLst/>
                          <a:latin typeface="Comic Sans MS"/>
                          <a:ea typeface="Calibri"/>
                          <a:cs typeface="Times New Roman"/>
                        </a:rPr>
                        <a:t>Qu’est-ce que tu as</a:t>
                      </a:r>
                      <a:r>
                        <a:rPr lang="fr-FR" sz="1200" baseline="0" noProof="0" dirty="0">
                          <a:effectLst/>
                          <a:latin typeface="Comic Sans MS"/>
                          <a:ea typeface="Calibri"/>
                          <a:cs typeface="Times New Roman"/>
                        </a:rPr>
                        <a:t> fait la dernière fois que tu es sorti(e) dans ta ville?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3"/>
                  </a:ext>
                </a:extLst>
              </a:tr>
              <a:tr h="370840">
                <a:tc>
                  <a:txBody>
                    <a:bodyPr/>
                    <a:lstStyle/>
                    <a:p>
                      <a:r>
                        <a:rPr lang="fr-FR" sz="1200" noProof="0" dirty="0">
                          <a:latin typeface="Comic Sans MS" panose="030F0702030302020204" pitchFamily="66" charset="0"/>
                        </a:rPr>
                        <a:t>15</a:t>
                      </a:r>
                    </a:p>
                  </a:txBody>
                  <a:tcPr/>
                </a:tc>
                <a:tc>
                  <a:txBody>
                    <a:bodyPr/>
                    <a:lstStyle/>
                    <a:p>
                      <a:r>
                        <a:rPr lang="fr-FR" sz="1200" noProof="0" dirty="0">
                          <a:latin typeface="Comic Sans MS" panose="030F0702030302020204" pitchFamily="66" charset="0"/>
                        </a:rPr>
                        <a:t>Quel est le pire de ta ville?</a:t>
                      </a:r>
                    </a:p>
                  </a:txBody>
                  <a:tcPr/>
                </a:tc>
                <a:extLst>
                  <a:ext uri="{0D108BD9-81ED-4DB2-BD59-A6C34878D82A}">
                    <a16:rowId xmlns:a16="http://schemas.microsoft.com/office/drawing/2014/main" xmlns="" val="10014"/>
                  </a:ext>
                </a:extLst>
              </a:tr>
              <a:tr h="370840">
                <a:tc>
                  <a:txBody>
                    <a:bodyPr/>
                    <a:lstStyle/>
                    <a:p>
                      <a:r>
                        <a:rPr lang="fr-FR" sz="1200" noProof="0" dirty="0">
                          <a:latin typeface="Comic Sans MS" panose="030F0702030302020204" pitchFamily="66" charset="0"/>
                        </a:rPr>
                        <a:t>16</a:t>
                      </a:r>
                    </a:p>
                  </a:txBody>
                  <a:tcPr/>
                </a:tc>
                <a:tc>
                  <a:txBody>
                    <a:bodyPr/>
                    <a:lstStyle/>
                    <a:p>
                      <a:r>
                        <a:rPr lang="fr-FR" sz="1200" noProof="0" dirty="0">
                          <a:latin typeface="Comic Sans MS" panose="030F0702030302020204" pitchFamily="66" charset="0"/>
                        </a:rPr>
                        <a:t>Comment pourrait-on améliorer ta ville?</a:t>
                      </a:r>
                    </a:p>
                  </a:txBody>
                  <a:tcPr/>
                </a:tc>
                <a:extLst>
                  <a:ext uri="{0D108BD9-81ED-4DB2-BD59-A6C34878D82A}">
                    <a16:rowId xmlns:a16="http://schemas.microsoft.com/office/drawing/2014/main" xmlns="" val="10015"/>
                  </a:ext>
                </a:extLst>
              </a:tr>
              <a:tr h="370840">
                <a:tc gridSpan="2">
                  <a:txBody>
                    <a:bodyPr/>
                    <a:lstStyle/>
                    <a:p>
                      <a:r>
                        <a:rPr lang="en-GB" sz="1600" b="1" i="0" u="none" strike="noStrike" kern="1200" baseline="0" dirty="0">
                          <a:solidFill>
                            <a:schemeClr val="tx1"/>
                          </a:solidFill>
                          <a:latin typeface="Comic Sans MS" panose="030F0702030302020204" pitchFamily="66" charset="0"/>
                          <a:ea typeface="+mn-ea"/>
                          <a:cs typeface="+mn-cs"/>
                        </a:rPr>
                        <a:t>Topic 2: Social issues</a:t>
                      </a:r>
                    </a:p>
                  </a:txBody>
                  <a:tcPr/>
                </a:tc>
                <a:tc hMerge="1">
                  <a:txBody>
                    <a:bodyPr/>
                    <a:lstStyle/>
                    <a:p>
                      <a:endParaRPr lang="fr-FR" sz="1200" noProof="0" dirty="0">
                        <a:latin typeface="Comic Sans MS" panose="030F0702030302020204" pitchFamily="66" charset="0"/>
                      </a:endParaRPr>
                    </a:p>
                  </a:txBody>
                  <a:tcPr/>
                </a:tc>
                <a:extLst>
                  <a:ext uri="{0D108BD9-81ED-4DB2-BD59-A6C34878D82A}">
                    <a16:rowId xmlns:a16="http://schemas.microsoft.com/office/drawing/2014/main" xmlns="" val="2620642925"/>
                  </a:ext>
                </a:extLst>
              </a:tr>
              <a:tr h="370840">
                <a:tc>
                  <a:txBody>
                    <a:bodyPr/>
                    <a:lstStyle/>
                    <a:p>
                      <a:r>
                        <a:rPr lang="fr-FR" sz="1200" noProof="0" dirty="0">
                          <a:latin typeface="Comic Sans MS" panose="030F0702030302020204" pitchFamily="66" charset="0"/>
                        </a:rPr>
                        <a:t>17</a:t>
                      </a:r>
                    </a:p>
                  </a:txBody>
                  <a:tcPr/>
                </a:tc>
                <a:tc>
                  <a:txBody>
                    <a:bodyPr/>
                    <a:lstStyle/>
                    <a:p>
                      <a:r>
                        <a:rPr lang="fr-FR" sz="1200" noProof="0" dirty="0">
                          <a:latin typeface="Comic Sans MS" panose="030F0702030302020204" pitchFamily="66" charset="0"/>
                        </a:rPr>
                        <a:t>Que fais-tu pour aider</a:t>
                      </a:r>
                      <a:r>
                        <a:rPr lang="fr-FR" sz="1200" baseline="0" noProof="0" dirty="0">
                          <a:latin typeface="Comic Sans MS" panose="030F0702030302020204" pitchFamily="66" charset="0"/>
                        </a:rPr>
                        <a:t> les autres?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6"/>
                  </a:ext>
                </a:extLst>
              </a:tr>
              <a:tr h="370840">
                <a:tc>
                  <a:txBody>
                    <a:bodyPr/>
                    <a:lstStyle/>
                    <a:p>
                      <a:r>
                        <a:rPr lang="fr-FR" sz="1200" noProof="0" dirty="0">
                          <a:latin typeface="Comic Sans MS" panose="030F0702030302020204" pitchFamily="66" charset="0"/>
                        </a:rPr>
                        <a:t>18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Qu’est-ce que tu connais comme organisations humanitaires ou caritatives?</a:t>
                      </a:r>
                    </a:p>
                  </a:txBody>
                  <a:tcPr/>
                </a:tc>
                <a:extLst>
                  <a:ext uri="{0D108BD9-81ED-4DB2-BD59-A6C34878D82A}">
                    <a16:rowId xmlns:a16="http://schemas.microsoft.com/office/drawing/2014/main" xmlns="" val="237130292"/>
                  </a:ext>
                </a:extLst>
              </a:tr>
              <a:tr h="370840">
                <a:tc>
                  <a:txBody>
                    <a:bodyPr/>
                    <a:lstStyle/>
                    <a:p>
                      <a:r>
                        <a:rPr lang="fr-FR" sz="1200" noProof="0" dirty="0">
                          <a:latin typeface="Comic Sans MS" panose="030F0702030302020204" pitchFamily="66" charset="0"/>
                        </a:rPr>
                        <a:t>19</a:t>
                      </a:r>
                    </a:p>
                  </a:txBody>
                  <a:tcPr/>
                </a:tc>
                <a:tc>
                  <a:txBody>
                    <a:bodyPr/>
                    <a:lstStyle/>
                    <a:p>
                      <a:r>
                        <a:rPr lang="fr-FR" sz="1200" noProof="0" dirty="0">
                          <a:latin typeface="Comic Sans MS" panose="030F0702030302020204" pitchFamily="66" charset="0"/>
                        </a:rPr>
                        <a:t>Connais-tu quelqu’un qui fait du travail bénévole?</a:t>
                      </a:r>
                    </a:p>
                  </a:txBody>
                  <a:tcPr/>
                </a:tc>
                <a:extLst>
                  <a:ext uri="{0D108BD9-81ED-4DB2-BD59-A6C34878D82A}">
                    <a16:rowId xmlns:a16="http://schemas.microsoft.com/office/drawing/2014/main" xmlns="" val="10017"/>
                  </a:ext>
                </a:extLst>
              </a:tr>
              <a:tr h="370840">
                <a:tc>
                  <a:txBody>
                    <a:bodyPr/>
                    <a:lstStyle/>
                    <a:p>
                      <a:r>
                        <a:rPr lang="fr-FR" sz="1200" noProof="0" dirty="0">
                          <a:latin typeface="Comic Sans MS" panose="030F0702030302020204" pitchFamily="66" charset="0"/>
                        </a:rPr>
                        <a:t>20</a:t>
                      </a:r>
                    </a:p>
                  </a:txBody>
                  <a:tcPr/>
                </a:tc>
                <a:tc>
                  <a:txBody>
                    <a:bodyPr/>
                    <a:lstStyle/>
                    <a:p>
                      <a:r>
                        <a:rPr lang="fr-FR" sz="1200" noProof="0" dirty="0">
                          <a:latin typeface="Comic Sans MS" panose="030F0702030302020204" pitchFamily="66" charset="0"/>
                        </a:rPr>
                        <a:t>Qu’est-ce que tu as l’intention de faire à l’avenir pour aider les autres?</a:t>
                      </a:r>
                    </a:p>
                  </a:txBody>
                  <a:tcPr/>
                </a:tc>
                <a:extLst>
                  <a:ext uri="{0D108BD9-81ED-4DB2-BD59-A6C34878D82A}">
                    <a16:rowId xmlns:a16="http://schemas.microsoft.com/office/drawing/2014/main" xmlns="" val="10018"/>
                  </a:ext>
                </a:extLst>
              </a:tr>
            </a:tbl>
          </a:graphicData>
        </a:graphic>
      </p:graphicFrame>
      <p:sp>
        <p:nvSpPr>
          <p:cNvPr id="4" name="TextBox 3"/>
          <p:cNvSpPr txBox="1"/>
          <p:nvPr/>
        </p:nvSpPr>
        <p:spPr>
          <a:xfrm>
            <a:off x="609600" y="66675"/>
            <a:ext cx="5562600" cy="584775"/>
          </a:xfrm>
          <a:prstGeom prst="rect">
            <a:avLst/>
          </a:prstGeom>
          <a:noFill/>
        </p:spPr>
        <p:txBody>
          <a:bodyPr wrap="square" rtlCol="0">
            <a:spAutoFit/>
          </a:bodyPr>
          <a:lstStyle/>
          <a:p>
            <a:pPr lvl="0">
              <a:defRPr/>
            </a:pPr>
            <a:r>
              <a:rPr lang="en-GB" sz="1600" dirty="0">
                <a:latin typeface="Comic Sans MS" panose="030F0702030302020204" pitchFamily="66" charset="0"/>
              </a:rPr>
              <a:t>Theme 2 - Local, national, international and global areas of interest</a:t>
            </a:r>
          </a:p>
        </p:txBody>
      </p:sp>
    </p:spTree>
    <p:extLst>
      <p:ext uri="{BB962C8B-B14F-4D97-AF65-F5344CB8AC3E}">
        <p14:creationId xmlns:p14="http://schemas.microsoft.com/office/powerpoint/2010/main" val="1706853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19FD04-3318-4CCB-AAB3-60A96A68C538}" type="slidenum">
              <a:rPr lang="en-GB" smtClean="0"/>
              <a:t>12</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957204622"/>
              </p:ext>
            </p:extLst>
          </p:nvPr>
        </p:nvGraphicFramePr>
        <p:xfrm>
          <a:off x="609600" y="609600"/>
          <a:ext cx="5638800" cy="7823200"/>
        </p:xfrm>
        <a:graphic>
          <a:graphicData uri="http://schemas.openxmlformats.org/drawingml/2006/table">
            <a:tbl>
              <a:tblPr firstRow="1" bandRow="1">
                <a:tableStyleId>{5940675A-B579-460E-94D1-54222C63F5DA}</a:tableStyleId>
              </a:tblPr>
              <a:tblGrid>
                <a:gridCol w="457200">
                  <a:extLst>
                    <a:ext uri="{9D8B030D-6E8A-4147-A177-3AD203B41FA5}">
                      <a16:colId xmlns:a16="http://schemas.microsoft.com/office/drawing/2014/main" xmlns="" val="20000"/>
                    </a:ext>
                  </a:extLst>
                </a:gridCol>
                <a:gridCol w="5181600">
                  <a:extLst>
                    <a:ext uri="{9D8B030D-6E8A-4147-A177-3AD203B41FA5}">
                      <a16:colId xmlns:a16="http://schemas.microsoft.com/office/drawing/2014/main" xmlns="" val="20001"/>
                    </a:ext>
                  </a:extLst>
                </a:gridCol>
              </a:tblGrid>
              <a:tr h="370840">
                <a:tc>
                  <a:txBody>
                    <a:bodyPr/>
                    <a:lstStyle/>
                    <a:p>
                      <a:r>
                        <a:rPr lang="fr-FR" sz="1200" noProof="0" dirty="0">
                          <a:latin typeface="Comic Sans MS" panose="030F0702030302020204" pitchFamily="66" charset="0"/>
                        </a:rPr>
                        <a:t>21</a:t>
                      </a:r>
                    </a:p>
                  </a:txBody>
                  <a:tcPr/>
                </a:tc>
                <a:tc>
                  <a:txBody>
                    <a:bodyPr/>
                    <a:lstStyle/>
                    <a:p>
                      <a:r>
                        <a:rPr lang="fr-FR" sz="1200" noProof="0" dirty="0">
                          <a:latin typeface="Comic Sans MS" panose="030F0702030302020204" pitchFamily="66" charset="0"/>
                        </a:rPr>
                        <a:t>Est-ce que tu as</a:t>
                      </a:r>
                      <a:r>
                        <a:rPr lang="fr-FR" sz="1200" baseline="0" noProof="0" dirty="0">
                          <a:latin typeface="Comic Sans MS" panose="030F0702030302020204" pitchFamily="66" charset="0"/>
                        </a:rPr>
                        <a:t> des amis qui fument? Qu’en penses-tu?</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2"/>
                  </a:ext>
                </a:extLst>
              </a:tr>
              <a:tr h="370840">
                <a:tc>
                  <a:txBody>
                    <a:bodyPr/>
                    <a:lstStyle/>
                    <a:p>
                      <a:r>
                        <a:rPr lang="fr-FR" sz="1200" noProof="0" dirty="0">
                          <a:latin typeface="Comic Sans MS" panose="030F0702030302020204" pitchFamily="66" charset="0"/>
                        </a:rPr>
                        <a:t>22</a:t>
                      </a:r>
                    </a:p>
                  </a:txBody>
                  <a:tcPr/>
                </a:tc>
                <a:tc>
                  <a:txBody>
                    <a:bodyPr/>
                    <a:lstStyle/>
                    <a:p>
                      <a:r>
                        <a:rPr lang="fr-FR" sz="1200" noProof="0" dirty="0">
                          <a:latin typeface="Comic Sans MS" panose="030F0702030302020204" pitchFamily="66" charset="0"/>
                        </a:rPr>
                        <a:t>Pourquoi est-ce qu’ils fument à ton avis?</a:t>
                      </a:r>
                    </a:p>
                  </a:txBody>
                  <a:tcPr/>
                </a:tc>
                <a:extLst>
                  <a:ext uri="{0D108BD9-81ED-4DB2-BD59-A6C34878D82A}">
                    <a16:rowId xmlns:a16="http://schemas.microsoft.com/office/drawing/2014/main" xmlns="" val="10003"/>
                  </a:ext>
                </a:extLst>
              </a:tr>
              <a:tr h="370840">
                <a:tc>
                  <a:txBody>
                    <a:bodyPr/>
                    <a:lstStyle/>
                    <a:p>
                      <a:r>
                        <a:rPr lang="fr-FR" sz="1200" noProof="0" dirty="0">
                          <a:latin typeface="Comic Sans MS" panose="030F0702030302020204" pitchFamily="66" charset="0"/>
                        </a:rPr>
                        <a:t>23</a:t>
                      </a:r>
                    </a:p>
                  </a:txBody>
                  <a:tcPr/>
                </a:tc>
                <a:tc>
                  <a:txBody>
                    <a:bodyPr/>
                    <a:lstStyle/>
                    <a:p>
                      <a:r>
                        <a:rPr lang="fr-FR" sz="1200" noProof="0" dirty="0">
                          <a:latin typeface="Comic Sans MS" panose="030F0702030302020204" pitchFamily="66" charset="0"/>
                        </a:rPr>
                        <a:t>Pourquoi se</a:t>
                      </a:r>
                      <a:r>
                        <a:rPr lang="fr-FR" sz="1200" baseline="0" noProof="0" dirty="0">
                          <a:latin typeface="Comic Sans MS" panose="030F0702030302020204" pitchFamily="66" charset="0"/>
                        </a:rPr>
                        <a:t> drogue-t-on?</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4"/>
                  </a:ext>
                </a:extLst>
              </a:tr>
              <a:tr h="370840">
                <a:tc>
                  <a:txBody>
                    <a:bodyPr/>
                    <a:lstStyle/>
                    <a:p>
                      <a:r>
                        <a:rPr lang="fr-FR" sz="1200" noProof="0" dirty="0">
                          <a:latin typeface="Comic Sans MS" panose="030F0702030302020204" pitchFamily="66" charset="0"/>
                        </a:rPr>
                        <a:t>24</a:t>
                      </a:r>
                    </a:p>
                  </a:txBody>
                  <a:tcPr/>
                </a:tc>
                <a:tc>
                  <a:txBody>
                    <a:bodyPr/>
                    <a:lstStyle/>
                    <a:p>
                      <a:r>
                        <a:rPr lang="fr-FR" sz="1200" noProof="0" dirty="0">
                          <a:latin typeface="Comic Sans MS" panose="030F0702030302020204" pitchFamily="66" charset="0"/>
                        </a:rPr>
                        <a:t>L’alcool,</a:t>
                      </a:r>
                      <a:r>
                        <a:rPr lang="fr-FR" sz="1200" baseline="0" noProof="0" dirty="0">
                          <a:latin typeface="Comic Sans MS" panose="030F0702030302020204" pitchFamily="66" charset="0"/>
                        </a:rPr>
                        <a:t> est-il un problème chez les jeunes?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5"/>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u="none" strike="noStrike" kern="1200" baseline="0" dirty="0">
                          <a:solidFill>
                            <a:schemeClr val="tx1"/>
                          </a:solidFill>
                          <a:latin typeface="Comic Sans MS" panose="030F0702030302020204" pitchFamily="66" charset="0"/>
                          <a:ea typeface="+mn-ea"/>
                          <a:cs typeface="+mn-cs"/>
                        </a:rPr>
                        <a:t>Topic 3: Global issues</a:t>
                      </a:r>
                    </a:p>
                  </a:txBody>
                  <a:tcPr/>
                </a:tc>
                <a:tc hMerge="1">
                  <a:txBody>
                    <a:bodyPr/>
                    <a:lstStyle/>
                    <a:p>
                      <a:endParaRPr lang="fr-FR" sz="1000" noProof="0" dirty="0">
                        <a:latin typeface="Comic Sans MS" panose="030F0702030302020204" pitchFamily="66" charset="0"/>
                      </a:endParaRPr>
                    </a:p>
                  </a:txBody>
                  <a:tcPr/>
                </a:tc>
                <a:extLst>
                  <a:ext uri="{0D108BD9-81ED-4DB2-BD59-A6C34878D82A}">
                    <a16:rowId xmlns:a16="http://schemas.microsoft.com/office/drawing/2014/main" xmlns="" val="227691492"/>
                  </a:ext>
                </a:extLst>
              </a:tr>
              <a:tr h="370840">
                <a:tc>
                  <a:txBody>
                    <a:bodyPr/>
                    <a:lstStyle/>
                    <a:p>
                      <a:r>
                        <a:rPr lang="fr-FR" sz="1200" noProof="0" dirty="0">
                          <a:latin typeface="Comic Sans MS" panose="030F0702030302020204" pitchFamily="66" charset="0"/>
                        </a:rPr>
                        <a:t>25</a:t>
                      </a:r>
                    </a:p>
                  </a:txBody>
                  <a:tcPr/>
                </a:tc>
                <a:tc>
                  <a:txBody>
                    <a:bodyPr/>
                    <a:lstStyle/>
                    <a:p>
                      <a:r>
                        <a:rPr lang="fr-FR" sz="1200" noProof="0" dirty="0">
                          <a:latin typeface="Comic Sans MS" panose="030F0702030302020204" pitchFamily="66" charset="0"/>
                        </a:rPr>
                        <a:t>Comment</a:t>
                      </a:r>
                      <a:r>
                        <a:rPr lang="fr-FR" sz="1200" baseline="0" noProof="0" dirty="0">
                          <a:latin typeface="Comic Sans MS" panose="030F0702030302020204" pitchFamily="66" charset="0"/>
                        </a:rPr>
                        <a:t> est la vie d’un SDF?</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6"/>
                  </a:ext>
                </a:extLst>
              </a:tr>
              <a:tr h="370840">
                <a:tc>
                  <a:txBody>
                    <a:bodyPr/>
                    <a:lstStyle/>
                    <a:p>
                      <a:r>
                        <a:rPr lang="fr-FR" sz="1200" noProof="0" dirty="0">
                          <a:latin typeface="Comic Sans MS" panose="030F0702030302020204" pitchFamily="66" charset="0"/>
                        </a:rPr>
                        <a:t>26</a:t>
                      </a:r>
                    </a:p>
                  </a:txBody>
                  <a:tcPr/>
                </a:tc>
                <a:tc>
                  <a:txBody>
                    <a:bodyPr/>
                    <a:lstStyle/>
                    <a:p>
                      <a:r>
                        <a:rPr lang="fr-FR" sz="1200" noProof="0" dirty="0">
                          <a:latin typeface="Comic Sans MS" panose="030F0702030302020204" pitchFamily="66" charset="0"/>
                        </a:rPr>
                        <a:t>Quelles</a:t>
                      </a:r>
                      <a:r>
                        <a:rPr lang="fr-FR" sz="1200" baseline="0" noProof="0" dirty="0">
                          <a:latin typeface="Comic Sans MS" panose="030F0702030302020204" pitchFamily="66" charset="0"/>
                        </a:rPr>
                        <a:t> sont les causes de la pauvreté?</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7"/>
                  </a:ext>
                </a:extLst>
              </a:tr>
              <a:tr h="370840">
                <a:tc>
                  <a:txBody>
                    <a:bodyPr/>
                    <a:lstStyle/>
                    <a:p>
                      <a:r>
                        <a:rPr lang="fr-FR" sz="1200" noProof="0" dirty="0">
                          <a:latin typeface="Comic Sans MS" panose="030F0702030302020204" pitchFamily="66" charset="0"/>
                        </a:rPr>
                        <a:t>27</a:t>
                      </a:r>
                    </a:p>
                  </a:txBody>
                  <a:tcPr/>
                </a:tc>
                <a:tc>
                  <a:txBody>
                    <a:bodyPr/>
                    <a:lstStyle/>
                    <a:p>
                      <a:r>
                        <a:rPr lang="fr-FR" sz="1200" noProof="0" dirty="0">
                          <a:latin typeface="Comic Sans MS" panose="030F0702030302020204" pitchFamily="66" charset="0"/>
                        </a:rPr>
                        <a:t>Comment réduire</a:t>
                      </a:r>
                      <a:r>
                        <a:rPr lang="fr-FR" sz="1200" baseline="0" noProof="0" dirty="0">
                          <a:latin typeface="Comic Sans MS" panose="030F0702030302020204" pitchFamily="66" charset="0"/>
                        </a:rPr>
                        <a:t> le nombre de sans-abris qui dorment dans la rue?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8"/>
                  </a:ext>
                </a:extLst>
              </a:tr>
              <a:tr h="370840">
                <a:tc>
                  <a:txBody>
                    <a:bodyPr/>
                    <a:lstStyle/>
                    <a:p>
                      <a:r>
                        <a:rPr lang="fr-FR" sz="1200" noProof="0" dirty="0">
                          <a:latin typeface="Comic Sans MS" panose="030F0702030302020204" pitchFamily="66" charset="0"/>
                        </a:rPr>
                        <a:t>28</a:t>
                      </a:r>
                    </a:p>
                  </a:txBody>
                  <a:tcPr/>
                </a:tc>
                <a:tc>
                  <a:txBody>
                    <a:bodyPr/>
                    <a:lstStyle/>
                    <a:p>
                      <a:r>
                        <a:rPr lang="fr-FR" sz="1200" noProof="0" dirty="0">
                          <a:latin typeface="Comic Sans MS" panose="030F0702030302020204" pitchFamily="66" charset="0"/>
                        </a:rPr>
                        <a:t>Quand tu n’as pas le moral, qu’est-ce que tu fais pour te changer des idées?</a:t>
                      </a:r>
                    </a:p>
                  </a:txBody>
                  <a:tcPr/>
                </a:tc>
                <a:extLst>
                  <a:ext uri="{0D108BD9-81ED-4DB2-BD59-A6C34878D82A}">
                    <a16:rowId xmlns:a16="http://schemas.microsoft.com/office/drawing/2014/main" xmlns="" val="10009"/>
                  </a:ext>
                </a:extLst>
              </a:tr>
              <a:tr h="370840">
                <a:tc>
                  <a:txBody>
                    <a:bodyPr/>
                    <a:lstStyle/>
                    <a:p>
                      <a:r>
                        <a:rPr lang="fr-FR" sz="1200" noProof="0" dirty="0">
                          <a:latin typeface="Comic Sans MS" panose="030F0702030302020204" pitchFamily="66" charset="0"/>
                        </a:rPr>
                        <a:t>29</a:t>
                      </a:r>
                    </a:p>
                  </a:txBody>
                  <a:tcPr/>
                </a:tc>
                <a:tc>
                  <a:txBody>
                    <a:bodyPr/>
                    <a:lstStyle/>
                    <a:p>
                      <a:r>
                        <a:rPr lang="fr-FR" sz="1200" noProof="0" dirty="0">
                          <a:latin typeface="Comic Sans MS" panose="030F0702030302020204" pitchFamily="66" charset="0"/>
                        </a:rPr>
                        <a:t>Tu te sens</a:t>
                      </a:r>
                      <a:r>
                        <a:rPr lang="fr-FR" sz="1200" baseline="0" noProof="0" dirty="0">
                          <a:latin typeface="Comic Sans MS" panose="030F0702030302020204" pitchFamily="66" charset="0"/>
                        </a:rPr>
                        <a:t> stressé(e) quelquefois? Quand en particulier?</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0"/>
                  </a:ext>
                </a:extLst>
              </a:tr>
              <a:tr h="320040">
                <a:tc>
                  <a:txBody>
                    <a:bodyPr/>
                    <a:lstStyle/>
                    <a:p>
                      <a:r>
                        <a:rPr lang="fr-FR" sz="1200" noProof="0" dirty="0">
                          <a:latin typeface="Comic Sans MS" panose="030F0702030302020204" pitchFamily="66" charset="0"/>
                        </a:rPr>
                        <a:t>30</a:t>
                      </a:r>
                    </a:p>
                  </a:txBody>
                  <a:tcPr/>
                </a:tc>
                <a:tc>
                  <a:txBody>
                    <a:bodyPr/>
                    <a:lstStyle/>
                    <a:p>
                      <a:r>
                        <a:rPr lang="fr-FR" sz="1200" noProof="0" dirty="0">
                          <a:latin typeface="Comic Sans MS" panose="030F0702030302020204" pitchFamily="66" charset="0"/>
                        </a:rPr>
                        <a:t>Qu’est-ce qui est important pour toi dans la vie?</a:t>
                      </a:r>
                    </a:p>
                  </a:txBody>
                  <a:tcPr/>
                </a:tc>
                <a:extLst>
                  <a:ext uri="{0D108BD9-81ED-4DB2-BD59-A6C34878D82A}">
                    <a16:rowId xmlns:a16="http://schemas.microsoft.com/office/drawing/2014/main" xmlns="" val="10011"/>
                  </a:ext>
                </a:extLst>
              </a:tr>
              <a:tr h="370840">
                <a:tc>
                  <a:txBody>
                    <a:bodyPr/>
                    <a:lstStyle/>
                    <a:p>
                      <a:r>
                        <a:rPr lang="fr-FR" sz="1200" noProof="0" dirty="0">
                          <a:latin typeface="Comic Sans MS" panose="030F0702030302020204" pitchFamily="66" charset="0"/>
                        </a:rPr>
                        <a:t>31</a:t>
                      </a:r>
                    </a:p>
                  </a:txBody>
                  <a:tcPr/>
                </a:tc>
                <a:tc>
                  <a:txBody>
                    <a:bodyPr/>
                    <a:lstStyle/>
                    <a:p>
                      <a:r>
                        <a:rPr lang="fr-FR" sz="1200" noProof="0" dirty="0">
                          <a:latin typeface="Comic Sans MS" panose="030F0702030302020204" pitchFamily="66" charset="0"/>
                        </a:rPr>
                        <a:t>Quel est le plus grand problème</a:t>
                      </a:r>
                      <a:r>
                        <a:rPr lang="fr-FR" sz="1200" baseline="0" noProof="0" dirty="0">
                          <a:latin typeface="Comic Sans MS" panose="030F0702030302020204" pitchFamily="66" charset="0"/>
                        </a:rPr>
                        <a:t> pour la planète?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2"/>
                  </a:ext>
                </a:extLst>
              </a:tr>
              <a:tr h="370840">
                <a:tc>
                  <a:txBody>
                    <a:bodyPr/>
                    <a:lstStyle/>
                    <a:p>
                      <a:r>
                        <a:rPr lang="fr-FR" sz="1200" noProof="0" dirty="0">
                          <a:latin typeface="Comic Sans MS" panose="030F0702030302020204" pitchFamily="66" charset="0"/>
                        </a:rPr>
                        <a:t>32</a:t>
                      </a:r>
                    </a:p>
                  </a:txBody>
                  <a:tcPr/>
                </a:tc>
                <a:tc>
                  <a:txBody>
                    <a:bodyPr/>
                    <a:lstStyle/>
                    <a:p>
                      <a:r>
                        <a:rPr lang="fr-FR" sz="1200" noProof="0" dirty="0">
                          <a:latin typeface="Comic Sans MS" panose="030F0702030302020204" pitchFamily="66" charset="0"/>
                        </a:rPr>
                        <a:t>Que devrait-on faire pour sauver la terre?</a:t>
                      </a:r>
                    </a:p>
                  </a:txBody>
                  <a:tcPr/>
                </a:tc>
                <a:extLst>
                  <a:ext uri="{0D108BD9-81ED-4DB2-BD59-A6C34878D82A}">
                    <a16:rowId xmlns:a16="http://schemas.microsoft.com/office/drawing/2014/main" xmlns="" val="10013"/>
                  </a:ext>
                </a:extLst>
              </a:tr>
              <a:tr h="370840">
                <a:tc>
                  <a:txBody>
                    <a:bodyPr/>
                    <a:lstStyle/>
                    <a:p>
                      <a:r>
                        <a:rPr lang="fr-FR" sz="1200" noProof="0" dirty="0">
                          <a:latin typeface="Comic Sans MS" panose="030F0702030302020204" pitchFamily="66" charset="0"/>
                        </a:rPr>
                        <a:t>33</a:t>
                      </a:r>
                    </a:p>
                  </a:txBody>
                  <a:tcPr/>
                </a:tc>
                <a:tc>
                  <a:txBody>
                    <a:bodyPr/>
                    <a:lstStyle/>
                    <a:p>
                      <a:r>
                        <a:rPr lang="fr-FR" sz="1200" noProof="0" dirty="0">
                          <a:latin typeface="Comic Sans MS" panose="030F0702030302020204" pitchFamily="66" charset="0"/>
                        </a:rPr>
                        <a:t>Quelles sont les conséquences du</a:t>
                      </a:r>
                      <a:r>
                        <a:rPr lang="fr-FR" sz="1200" baseline="0" noProof="0" dirty="0">
                          <a:latin typeface="Comic Sans MS" panose="030F0702030302020204" pitchFamily="66" charset="0"/>
                        </a:rPr>
                        <a:t> réchauffement de la planète</a:t>
                      </a:r>
                      <a:r>
                        <a:rPr lang="fr-FR" sz="1200" noProof="0" dirty="0">
                          <a:latin typeface="Comic Sans MS" panose="030F0702030302020204" pitchFamily="66" charset="0"/>
                        </a:rPr>
                        <a:t>?</a:t>
                      </a:r>
                    </a:p>
                  </a:txBody>
                  <a:tcPr/>
                </a:tc>
                <a:extLst>
                  <a:ext uri="{0D108BD9-81ED-4DB2-BD59-A6C34878D82A}">
                    <a16:rowId xmlns:a16="http://schemas.microsoft.com/office/drawing/2014/main" xmlns="" val="10014"/>
                  </a:ext>
                </a:extLst>
              </a:tr>
              <a:tr h="370840">
                <a:tc>
                  <a:txBody>
                    <a:bodyPr/>
                    <a:lstStyle/>
                    <a:p>
                      <a:r>
                        <a:rPr lang="fr-FR" sz="1200" noProof="0" dirty="0">
                          <a:latin typeface="Comic Sans MS" panose="030F0702030302020204" pitchFamily="66" charset="0"/>
                        </a:rPr>
                        <a:t>34</a:t>
                      </a:r>
                    </a:p>
                  </a:txBody>
                  <a:tcPr/>
                </a:tc>
                <a:tc>
                  <a:txBody>
                    <a:bodyPr/>
                    <a:lstStyle/>
                    <a:p>
                      <a:r>
                        <a:rPr lang="fr-FR" sz="1200" noProof="0" dirty="0">
                          <a:latin typeface="Comic Sans MS" panose="030F0702030302020204" pitchFamily="66" charset="0"/>
                        </a:rPr>
                        <a:t>Que fais-tu</a:t>
                      </a:r>
                      <a:r>
                        <a:rPr lang="fr-FR" sz="1200" baseline="0" noProof="0" dirty="0">
                          <a:latin typeface="Comic Sans MS" panose="030F0702030302020204" pitchFamily="66" charset="0"/>
                        </a:rPr>
                        <a:t> pour protéger l’environnement?</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5"/>
                  </a:ext>
                </a:extLst>
              </a:tr>
              <a:tr h="370840">
                <a:tc>
                  <a:txBody>
                    <a:bodyPr/>
                    <a:lstStyle/>
                    <a:p>
                      <a:r>
                        <a:rPr lang="fr-FR" sz="1200" noProof="0" dirty="0">
                          <a:latin typeface="Comic Sans MS" panose="030F0702030302020204" pitchFamily="66" charset="0"/>
                        </a:rPr>
                        <a:t>35</a:t>
                      </a:r>
                    </a:p>
                  </a:txBody>
                  <a:tcPr/>
                </a:tc>
                <a:tc>
                  <a:txBody>
                    <a:bodyPr/>
                    <a:lstStyle/>
                    <a:p>
                      <a:r>
                        <a:rPr lang="fr-FR" sz="1200" noProof="0" dirty="0">
                          <a:latin typeface="Comic Sans MS" panose="030F0702030302020204" pitchFamily="66" charset="0"/>
                        </a:rPr>
                        <a:t>Comment peut-on économiser de l’eau?</a:t>
                      </a:r>
                    </a:p>
                  </a:txBody>
                  <a:tcPr/>
                </a:tc>
                <a:extLst>
                  <a:ext uri="{0D108BD9-81ED-4DB2-BD59-A6C34878D82A}">
                    <a16:rowId xmlns:a16="http://schemas.microsoft.com/office/drawing/2014/main" xmlns="" val="10016"/>
                  </a:ext>
                </a:extLst>
              </a:tr>
              <a:tr h="370840">
                <a:tc>
                  <a:txBody>
                    <a:bodyPr/>
                    <a:lstStyle/>
                    <a:p>
                      <a:r>
                        <a:rPr lang="fr-FR" sz="1200" noProof="0" dirty="0">
                          <a:latin typeface="Comic Sans MS" panose="030F0702030302020204" pitchFamily="66" charset="0"/>
                        </a:rPr>
                        <a:t>36</a:t>
                      </a:r>
                    </a:p>
                  </a:txBody>
                  <a:tcPr/>
                </a:tc>
                <a:tc>
                  <a:txBody>
                    <a:bodyPr/>
                    <a:lstStyle/>
                    <a:p>
                      <a:r>
                        <a:rPr lang="fr-FR" sz="1200" noProof="0" dirty="0">
                          <a:latin typeface="Comic Sans MS" panose="030F0702030302020204" pitchFamily="66" charset="0"/>
                        </a:rPr>
                        <a:t>Qu’est-ce qu’on fait chez-toi pour réduire les déchets à</a:t>
                      </a:r>
                      <a:r>
                        <a:rPr lang="fr-FR" sz="1200" baseline="0" noProof="0" dirty="0">
                          <a:latin typeface="Comic Sans MS" panose="030F0702030302020204" pitchFamily="66" charset="0"/>
                        </a:rPr>
                        <a:t> la maison?</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8"/>
                  </a:ext>
                </a:extLst>
              </a:tr>
              <a:tr h="370840">
                <a:tc>
                  <a:txBody>
                    <a:bodyPr/>
                    <a:lstStyle/>
                    <a:p>
                      <a:r>
                        <a:rPr lang="fr-FR" sz="1200" noProof="0" dirty="0">
                          <a:latin typeface="Comic Sans MS" panose="030F0702030302020204" pitchFamily="66" charset="0"/>
                        </a:rPr>
                        <a:t>37</a:t>
                      </a:r>
                    </a:p>
                  </a:txBody>
                  <a:tcPr/>
                </a:tc>
                <a:tc>
                  <a:txBody>
                    <a:bodyPr/>
                    <a:lstStyle/>
                    <a:p>
                      <a:r>
                        <a:rPr lang="fr-FR" sz="1200" noProof="0" dirty="0">
                          <a:latin typeface="Comic Sans MS" panose="030F0702030302020204" pitchFamily="66" charset="0"/>
                        </a:rPr>
                        <a:t>Comment peut-on économiser de l’électricité?</a:t>
                      </a:r>
                    </a:p>
                  </a:txBody>
                  <a:tcPr/>
                </a:tc>
                <a:extLst>
                  <a:ext uri="{0D108BD9-81ED-4DB2-BD59-A6C34878D82A}">
                    <a16:rowId xmlns:a16="http://schemas.microsoft.com/office/drawing/2014/main" xmlns="" val="10019"/>
                  </a:ext>
                </a:extLst>
              </a:tr>
              <a:tr h="370840">
                <a:tc>
                  <a:txBody>
                    <a:bodyPr/>
                    <a:lstStyle/>
                    <a:p>
                      <a:r>
                        <a:rPr lang="fr-FR" sz="1200" noProof="0" dirty="0">
                          <a:latin typeface="Comic Sans MS" panose="030F0702030302020204" pitchFamily="66" charset="0"/>
                        </a:rPr>
                        <a:t>38</a:t>
                      </a:r>
                    </a:p>
                  </a:txBody>
                  <a:tcPr/>
                </a:tc>
                <a:tc>
                  <a:txBody>
                    <a:bodyPr/>
                    <a:lstStyle/>
                    <a:p>
                      <a:r>
                        <a:rPr lang="fr-FR" sz="1200" noProof="0" dirty="0">
                          <a:latin typeface="Comic Sans MS" panose="030F0702030302020204" pitchFamily="66" charset="0"/>
                        </a:rPr>
                        <a:t>Comment est-ce qu’on</a:t>
                      </a:r>
                      <a:r>
                        <a:rPr lang="fr-FR" sz="1200" baseline="0" noProof="0" dirty="0">
                          <a:latin typeface="Comic Sans MS" panose="030F0702030302020204" pitchFamily="66" charset="0"/>
                        </a:rPr>
                        <a:t> pourrait réduire la pollution?</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20"/>
                  </a:ext>
                </a:extLst>
              </a:tr>
              <a:tr h="370840">
                <a:tc>
                  <a:txBody>
                    <a:bodyPr/>
                    <a:lstStyle/>
                    <a:p>
                      <a:r>
                        <a:rPr lang="fr-FR" sz="1200" noProof="0" dirty="0">
                          <a:latin typeface="Comic Sans MS" panose="030F0702030302020204" pitchFamily="66" charset="0"/>
                        </a:rPr>
                        <a:t>39</a:t>
                      </a:r>
                    </a:p>
                  </a:txBody>
                  <a:tcPr/>
                </a:tc>
                <a:tc>
                  <a:txBody>
                    <a:bodyPr/>
                    <a:lstStyle/>
                    <a:p>
                      <a:r>
                        <a:rPr lang="fr-FR" sz="1200" noProof="0" dirty="0">
                          <a:latin typeface="Comic Sans MS" panose="030F0702030302020204" pitchFamily="66" charset="0"/>
                        </a:rPr>
                        <a:t>Le</a:t>
                      </a:r>
                      <a:r>
                        <a:rPr lang="fr-FR" sz="1200" baseline="0" noProof="0" dirty="0">
                          <a:latin typeface="Comic Sans MS" panose="030F0702030302020204" pitchFamily="66" charset="0"/>
                        </a:rPr>
                        <a:t> commerce équitable est important pour toi?</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3919527547"/>
                  </a:ext>
                </a:extLst>
              </a:tr>
              <a:tr h="370840">
                <a:tc>
                  <a:txBody>
                    <a:bodyPr/>
                    <a:lstStyle/>
                    <a:p>
                      <a:r>
                        <a:rPr lang="fr-FR" sz="1200" noProof="0" dirty="0">
                          <a:latin typeface="Comic Sans MS" panose="030F0702030302020204" pitchFamily="66" charset="0"/>
                        </a:rPr>
                        <a:t>40</a:t>
                      </a:r>
                    </a:p>
                  </a:txBody>
                  <a:tcPr/>
                </a:tc>
                <a:tc>
                  <a:txBody>
                    <a:bodyPr/>
                    <a:lstStyle/>
                    <a:p>
                      <a:r>
                        <a:rPr lang="fr-FR" sz="1200" noProof="0" dirty="0">
                          <a:latin typeface="Comic Sans MS" panose="030F0702030302020204" pitchFamily="66" charset="0"/>
                        </a:rPr>
                        <a:t>Si un produit</a:t>
                      </a:r>
                      <a:r>
                        <a:rPr lang="fr-FR" sz="1200" baseline="0" noProof="0" dirty="0">
                          <a:latin typeface="Comic Sans MS" panose="030F0702030302020204" pitchFamily="66" charset="0"/>
                        </a:rPr>
                        <a:t> est bon marché, tu l’achètes?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3050190140"/>
                  </a:ext>
                </a:extLst>
              </a:tr>
            </a:tbl>
          </a:graphicData>
        </a:graphic>
      </p:graphicFrame>
      <p:sp>
        <p:nvSpPr>
          <p:cNvPr id="4" name="TextBox 3"/>
          <p:cNvSpPr txBox="1"/>
          <p:nvPr/>
        </p:nvSpPr>
        <p:spPr>
          <a:xfrm>
            <a:off x="609600" y="66675"/>
            <a:ext cx="5562600" cy="584775"/>
          </a:xfrm>
          <a:prstGeom prst="rect">
            <a:avLst/>
          </a:prstGeom>
          <a:noFill/>
        </p:spPr>
        <p:txBody>
          <a:bodyPr wrap="square" rtlCol="0">
            <a:spAutoFit/>
          </a:bodyPr>
          <a:lstStyle/>
          <a:p>
            <a:pPr lvl="0">
              <a:defRPr/>
            </a:pPr>
            <a:r>
              <a:rPr lang="en-GB" sz="1600" dirty="0">
                <a:latin typeface="Comic Sans MS" panose="030F0702030302020204" pitchFamily="66" charset="0"/>
              </a:rPr>
              <a:t>Theme 2 - Local, national, international and global areas of interest</a:t>
            </a:r>
          </a:p>
        </p:txBody>
      </p:sp>
    </p:spTree>
    <p:extLst>
      <p:ext uri="{BB962C8B-B14F-4D97-AF65-F5344CB8AC3E}">
        <p14:creationId xmlns:p14="http://schemas.microsoft.com/office/powerpoint/2010/main" val="2059000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19FD04-3318-4CCB-AAB3-60A96A68C538}" type="slidenum">
              <a:rPr lang="en-GB" smtClean="0"/>
              <a:t>13</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1912296309"/>
              </p:ext>
            </p:extLst>
          </p:nvPr>
        </p:nvGraphicFramePr>
        <p:xfrm>
          <a:off x="609600" y="609600"/>
          <a:ext cx="5638800" cy="8737600"/>
        </p:xfrm>
        <a:graphic>
          <a:graphicData uri="http://schemas.openxmlformats.org/drawingml/2006/table">
            <a:tbl>
              <a:tblPr firstRow="1" bandRow="1">
                <a:tableStyleId>{5940675A-B579-460E-94D1-54222C63F5DA}</a:tableStyleId>
              </a:tblPr>
              <a:tblGrid>
                <a:gridCol w="457200">
                  <a:extLst>
                    <a:ext uri="{9D8B030D-6E8A-4147-A177-3AD203B41FA5}">
                      <a16:colId xmlns:a16="http://schemas.microsoft.com/office/drawing/2014/main" xmlns="" val="20000"/>
                    </a:ext>
                  </a:extLst>
                </a:gridCol>
                <a:gridCol w="5181600">
                  <a:extLst>
                    <a:ext uri="{9D8B030D-6E8A-4147-A177-3AD203B41FA5}">
                      <a16:colId xmlns:a16="http://schemas.microsoft.com/office/drawing/2014/main" xmlns="" val="20001"/>
                    </a:ext>
                  </a:extLst>
                </a:gridCol>
              </a:tblGrid>
              <a:tr h="370840">
                <a:tc>
                  <a:txBody>
                    <a:bodyPr/>
                    <a:lstStyle/>
                    <a:p>
                      <a:r>
                        <a:rPr lang="fr-FR" sz="1200" noProof="0" dirty="0">
                          <a:latin typeface="Comic Sans MS" panose="030F0702030302020204" pitchFamily="66" charset="0"/>
                        </a:rPr>
                        <a:t>43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Est-ce qu’il est important d’acheter</a:t>
                      </a:r>
                      <a:r>
                        <a:rPr lang="fr-FR" sz="1200" baseline="0" noProof="0" dirty="0">
                          <a:latin typeface="Comic Sans MS" panose="030F0702030302020204" pitchFamily="66" charset="0"/>
                        </a:rPr>
                        <a:t> les produits verts?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1"/>
                  </a:ext>
                </a:extLst>
              </a:tr>
              <a:tr h="370840">
                <a:tc>
                  <a:txBody>
                    <a:bodyPr/>
                    <a:lstStyle/>
                    <a:p>
                      <a:r>
                        <a:rPr lang="fr-FR" sz="1200" noProof="0" dirty="0">
                          <a:latin typeface="Comic Sans MS" panose="030F0702030302020204" pitchFamily="66" charset="0"/>
                        </a:rPr>
                        <a:t>44</a:t>
                      </a:r>
                    </a:p>
                  </a:txBody>
                  <a:tcPr/>
                </a:tc>
                <a:tc>
                  <a:txBody>
                    <a:bodyPr/>
                    <a:lstStyle/>
                    <a:p>
                      <a:r>
                        <a:rPr lang="fr-FR" sz="1200" noProof="0" dirty="0">
                          <a:latin typeface="Comic Sans MS" panose="030F0702030302020204" pitchFamily="66" charset="0"/>
                        </a:rPr>
                        <a:t>Tu</a:t>
                      </a:r>
                      <a:r>
                        <a:rPr lang="fr-FR" sz="1200" baseline="0" noProof="0" dirty="0">
                          <a:latin typeface="Comic Sans MS" panose="030F0702030302020204" pitchFamily="66" charset="0"/>
                        </a:rPr>
                        <a:t> es déjà allé(e) à un festival de musique ou un grand évènement sportif?</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2"/>
                  </a:ext>
                </a:extLst>
              </a:tr>
              <a:tr h="370840">
                <a:tc>
                  <a:txBody>
                    <a:bodyPr/>
                    <a:lstStyle/>
                    <a:p>
                      <a:r>
                        <a:rPr lang="fr-FR" sz="1200" noProof="0" dirty="0">
                          <a:latin typeface="Comic Sans MS" panose="030F0702030302020204" pitchFamily="66" charset="0"/>
                        </a:rPr>
                        <a:t>45</a:t>
                      </a:r>
                    </a:p>
                  </a:txBody>
                  <a:tcPr/>
                </a:tc>
                <a:tc>
                  <a:txBody>
                    <a:bodyPr/>
                    <a:lstStyle/>
                    <a:p>
                      <a:r>
                        <a:rPr lang="fr-FR" sz="1200" noProof="0" dirty="0">
                          <a:latin typeface="Comic Sans MS" panose="030F0702030302020204" pitchFamily="66" charset="0"/>
                        </a:rPr>
                        <a:t>Quels sont les avantages de ces évènements?</a:t>
                      </a:r>
                    </a:p>
                  </a:txBody>
                  <a:tcPr/>
                </a:tc>
                <a:extLst>
                  <a:ext uri="{0D108BD9-81ED-4DB2-BD59-A6C34878D82A}">
                    <a16:rowId xmlns:a16="http://schemas.microsoft.com/office/drawing/2014/main" xmlns="" val="10003"/>
                  </a:ext>
                </a:extLst>
              </a:tr>
              <a:tr h="370840">
                <a:tc>
                  <a:txBody>
                    <a:bodyPr/>
                    <a:lstStyle/>
                    <a:p>
                      <a:r>
                        <a:rPr lang="fr-FR" sz="1200" noProof="0" dirty="0">
                          <a:latin typeface="Comic Sans MS" panose="030F0702030302020204" pitchFamily="66" charset="0"/>
                        </a:rPr>
                        <a:t>46</a:t>
                      </a:r>
                    </a:p>
                  </a:txBody>
                  <a:tcPr/>
                </a:tc>
                <a:tc>
                  <a:txBody>
                    <a:bodyPr/>
                    <a:lstStyle/>
                    <a:p>
                      <a:r>
                        <a:rPr lang="fr-FR" sz="1200" noProof="0" dirty="0">
                          <a:latin typeface="Comic Sans MS" panose="030F0702030302020204" pitchFamily="66" charset="0"/>
                        </a:rPr>
                        <a:t>Quels en sont les inconvénients?</a:t>
                      </a:r>
                    </a:p>
                  </a:txBody>
                  <a:tcPr/>
                </a:tc>
                <a:extLst>
                  <a:ext uri="{0D108BD9-81ED-4DB2-BD59-A6C34878D82A}">
                    <a16:rowId xmlns:a16="http://schemas.microsoft.com/office/drawing/2014/main" xmlns="" val="10004"/>
                  </a:ext>
                </a:extLst>
              </a:tr>
              <a:tr h="370840">
                <a:tc>
                  <a:txBody>
                    <a:bodyPr/>
                    <a:lstStyle/>
                    <a:p>
                      <a:r>
                        <a:rPr lang="fr-FR" sz="1200" noProof="0" dirty="0">
                          <a:latin typeface="Comic Sans MS" panose="030F0702030302020204" pitchFamily="66" charset="0"/>
                        </a:rPr>
                        <a:t>47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Comment est-ce qu’on pourrait réduire les déchets</a:t>
                      </a:r>
                      <a:r>
                        <a:rPr lang="fr-FR" sz="1200" baseline="0" noProof="0" dirty="0">
                          <a:latin typeface="Comic Sans MS" panose="030F0702030302020204" pitchFamily="66" charset="0"/>
                        </a:rPr>
                        <a:t> dans ta ville?</a:t>
                      </a:r>
                      <a:endParaRPr lang="fr-FR" sz="1200" noProof="0" dirty="0">
                        <a:latin typeface="Comic Sans MS" panose="030F0702030302020204" pitchFamily="66" charset="0"/>
                      </a:endParaRPr>
                    </a:p>
                    <a:p>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5"/>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u="none" strike="noStrike" kern="1200" baseline="0" dirty="0">
                          <a:solidFill>
                            <a:schemeClr val="tx1"/>
                          </a:solidFill>
                          <a:latin typeface="Comic Sans MS" panose="030F0702030302020204" pitchFamily="66" charset="0"/>
                          <a:ea typeface="+mn-ea"/>
                          <a:cs typeface="+mn-cs"/>
                        </a:rPr>
                        <a:t>Topic 4: Travel and tourism</a:t>
                      </a:r>
                    </a:p>
                  </a:txBody>
                  <a:tcPr/>
                </a:tc>
                <a:tc hMerge="1">
                  <a:txBody>
                    <a:bodyPr/>
                    <a:lstStyle/>
                    <a:p>
                      <a:endParaRPr lang="fr-FR" sz="1000" noProof="0" dirty="0">
                        <a:latin typeface="Comic Sans MS" panose="030F0702030302020204" pitchFamily="66" charset="0"/>
                      </a:endParaRPr>
                    </a:p>
                  </a:txBody>
                  <a:tcPr/>
                </a:tc>
                <a:extLst>
                  <a:ext uri="{0D108BD9-81ED-4DB2-BD59-A6C34878D82A}">
                    <a16:rowId xmlns:a16="http://schemas.microsoft.com/office/drawing/2014/main" xmlns="" val="227691492"/>
                  </a:ext>
                </a:extLst>
              </a:tr>
              <a:tr h="370840">
                <a:tc>
                  <a:txBody>
                    <a:bodyPr/>
                    <a:lstStyle/>
                    <a:p>
                      <a:r>
                        <a:rPr lang="fr-FR" sz="1200" noProof="0" dirty="0">
                          <a:latin typeface="Comic Sans MS" panose="030F0702030302020204" pitchFamily="66" charset="0"/>
                        </a:rPr>
                        <a:t>48</a:t>
                      </a:r>
                    </a:p>
                  </a:txBody>
                  <a:tcPr/>
                </a:tc>
                <a:tc>
                  <a:txBody>
                    <a:bodyPr/>
                    <a:lstStyle/>
                    <a:p>
                      <a:r>
                        <a:rPr lang="fr-FR" sz="1200" noProof="0" dirty="0">
                          <a:latin typeface="Comic Sans MS" panose="030F0702030302020204" pitchFamily="66" charset="0"/>
                        </a:rPr>
                        <a:t>Où vas-tu normalement quand tu pars en vacances? </a:t>
                      </a:r>
                    </a:p>
                  </a:txBody>
                  <a:tcPr/>
                </a:tc>
                <a:extLst>
                  <a:ext uri="{0D108BD9-81ED-4DB2-BD59-A6C34878D82A}">
                    <a16:rowId xmlns:a16="http://schemas.microsoft.com/office/drawing/2014/main" xmlns="" val="10006"/>
                  </a:ext>
                </a:extLst>
              </a:tr>
              <a:tr h="370840">
                <a:tc>
                  <a:txBody>
                    <a:bodyPr/>
                    <a:lstStyle/>
                    <a:p>
                      <a:r>
                        <a:rPr lang="fr-FR" sz="1200" noProof="0" dirty="0">
                          <a:latin typeface="Comic Sans MS" panose="030F0702030302020204" pitchFamily="66" charset="0"/>
                        </a:rPr>
                        <a:t>49</a:t>
                      </a:r>
                    </a:p>
                  </a:txBody>
                  <a:tcPr/>
                </a:tc>
                <a:tc>
                  <a:txBody>
                    <a:bodyPr/>
                    <a:lstStyle/>
                    <a:p>
                      <a:r>
                        <a:rPr lang="fr-FR" sz="1200" noProof="0" dirty="0">
                          <a:latin typeface="Comic Sans MS" panose="030F0702030302020204" pitchFamily="66" charset="0"/>
                        </a:rPr>
                        <a:t>Que fais-tu</a:t>
                      </a:r>
                      <a:r>
                        <a:rPr lang="fr-FR" sz="1200" baseline="0" noProof="0" dirty="0">
                          <a:latin typeface="Comic Sans MS" panose="030F0702030302020204" pitchFamily="66" charset="0"/>
                        </a:rPr>
                        <a:t> quand tu es en vacances?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7"/>
                  </a:ext>
                </a:extLst>
              </a:tr>
              <a:tr h="370840">
                <a:tc>
                  <a:txBody>
                    <a:bodyPr/>
                    <a:lstStyle/>
                    <a:p>
                      <a:r>
                        <a:rPr lang="fr-FR" sz="1200" noProof="0" dirty="0">
                          <a:latin typeface="Comic Sans MS" panose="030F0702030302020204" pitchFamily="66" charset="0"/>
                        </a:rPr>
                        <a:t>50</a:t>
                      </a:r>
                    </a:p>
                  </a:txBody>
                  <a:tcPr/>
                </a:tc>
                <a:tc>
                  <a:txBody>
                    <a:bodyPr/>
                    <a:lstStyle/>
                    <a:p>
                      <a:r>
                        <a:rPr lang="fr-FR" sz="1200" noProof="0" dirty="0">
                          <a:latin typeface="Comic Sans MS" panose="030F0702030302020204" pitchFamily="66" charset="0"/>
                        </a:rPr>
                        <a:t>Parle-moi</a:t>
                      </a:r>
                      <a:r>
                        <a:rPr lang="fr-FR" sz="1200" baseline="0" noProof="0" dirty="0">
                          <a:latin typeface="Comic Sans MS" panose="030F0702030302020204" pitchFamily="66" charset="0"/>
                        </a:rPr>
                        <a:t> de tes dernières vacances d’été.</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8"/>
                  </a:ext>
                </a:extLst>
              </a:tr>
              <a:tr h="370840">
                <a:tc>
                  <a:txBody>
                    <a:bodyPr/>
                    <a:lstStyle/>
                    <a:p>
                      <a:r>
                        <a:rPr lang="fr-FR" sz="1200" noProof="0" dirty="0">
                          <a:latin typeface="Comic Sans MS" panose="030F0702030302020204" pitchFamily="66" charset="0"/>
                        </a:rPr>
                        <a:t>51</a:t>
                      </a:r>
                    </a:p>
                  </a:txBody>
                  <a:tcPr/>
                </a:tc>
                <a:tc>
                  <a:txBody>
                    <a:bodyPr/>
                    <a:lstStyle/>
                    <a:p>
                      <a:r>
                        <a:rPr lang="fr-FR" sz="1200" noProof="0" dirty="0">
                          <a:latin typeface="Comic Sans MS" panose="030F0702030302020204" pitchFamily="66" charset="0"/>
                        </a:rPr>
                        <a:t>Où vas-tu aller cet été?</a:t>
                      </a:r>
                    </a:p>
                  </a:txBody>
                  <a:tcPr/>
                </a:tc>
                <a:extLst>
                  <a:ext uri="{0D108BD9-81ED-4DB2-BD59-A6C34878D82A}">
                    <a16:rowId xmlns:a16="http://schemas.microsoft.com/office/drawing/2014/main" xmlns="" val="10009"/>
                  </a:ext>
                </a:extLst>
              </a:tr>
              <a:tr h="370840">
                <a:tc>
                  <a:txBody>
                    <a:bodyPr/>
                    <a:lstStyle/>
                    <a:p>
                      <a:r>
                        <a:rPr lang="fr-FR" sz="1200" noProof="0" dirty="0">
                          <a:latin typeface="Comic Sans MS" panose="030F0702030302020204" pitchFamily="66" charset="0"/>
                        </a:rPr>
                        <a:t>52</a:t>
                      </a:r>
                    </a:p>
                  </a:txBody>
                  <a:tcPr/>
                </a:tc>
                <a:tc>
                  <a:txBody>
                    <a:bodyPr/>
                    <a:lstStyle/>
                    <a:p>
                      <a:r>
                        <a:rPr lang="fr-FR" sz="1200" noProof="0" dirty="0">
                          <a:latin typeface="Comic Sans MS" panose="030F0702030302020204" pitchFamily="66" charset="0"/>
                        </a:rPr>
                        <a:t>Qu’est-ce que tu vas faire pendant les vacances?</a:t>
                      </a:r>
                    </a:p>
                  </a:txBody>
                  <a:tcPr/>
                </a:tc>
                <a:extLst>
                  <a:ext uri="{0D108BD9-81ED-4DB2-BD59-A6C34878D82A}">
                    <a16:rowId xmlns:a16="http://schemas.microsoft.com/office/drawing/2014/main" xmlns="" val="10010"/>
                  </a:ext>
                </a:extLst>
              </a:tr>
              <a:tr h="320040">
                <a:tc>
                  <a:txBody>
                    <a:bodyPr/>
                    <a:lstStyle/>
                    <a:p>
                      <a:r>
                        <a:rPr lang="fr-FR" sz="1200" noProof="0" dirty="0">
                          <a:latin typeface="Comic Sans MS" panose="030F0702030302020204" pitchFamily="66" charset="0"/>
                        </a:rPr>
                        <a:t>53</a:t>
                      </a:r>
                    </a:p>
                  </a:txBody>
                  <a:tcPr/>
                </a:tc>
                <a:tc>
                  <a:txBody>
                    <a:bodyPr/>
                    <a:lstStyle/>
                    <a:p>
                      <a:r>
                        <a:rPr lang="fr-FR" sz="1200" noProof="0" dirty="0">
                          <a:latin typeface="Comic Sans MS" panose="030F0702030302020204" pitchFamily="66" charset="0"/>
                        </a:rPr>
                        <a:t>Où allais-tu</a:t>
                      </a:r>
                      <a:r>
                        <a:rPr lang="fr-FR" sz="1200" baseline="0" noProof="0" dirty="0">
                          <a:latin typeface="Comic Sans MS" panose="030F0702030302020204" pitchFamily="66" charset="0"/>
                        </a:rPr>
                        <a:t> en vacances quand tu étais petit?</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1"/>
                  </a:ext>
                </a:extLst>
              </a:tr>
              <a:tr h="370840">
                <a:tc>
                  <a:txBody>
                    <a:bodyPr/>
                    <a:lstStyle/>
                    <a:p>
                      <a:r>
                        <a:rPr lang="fr-FR" sz="1200" noProof="0" dirty="0">
                          <a:latin typeface="Comic Sans MS" panose="030F0702030302020204" pitchFamily="66" charset="0"/>
                        </a:rPr>
                        <a:t>54</a:t>
                      </a:r>
                    </a:p>
                  </a:txBody>
                  <a:tcPr/>
                </a:tc>
                <a:tc>
                  <a:txBody>
                    <a:bodyPr/>
                    <a:lstStyle/>
                    <a:p>
                      <a:r>
                        <a:rPr lang="fr-FR" sz="1200" noProof="0" dirty="0">
                          <a:latin typeface="Comic Sans MS" panose="030F0702030302020204" pitchFamily="66" charset="0"/>
                        </a:rPr>
                        <a:t>Que</a:t>
                      </a:r>
                      <a:r>
                        <a:rPr lang="fr-FR" sz="1200" baseline="0" noProof="0" dirty="0">
                          <a:latin typeface="Comic Sans MS" panose="030F0702030302020204" pitchFamily="66" charset="0"/>
                        </a:rPr>
                        <a:t> faisais-tu?</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2"/>
                  </a:ext>
                </a:extLst>
              </a:tr>
              <a:tr h="370840">
                <a:tc>
                  <a:txBody>
                    <a:bodyPr/>
                    <a:lstStyle/>
                    <a:p>
                      <a:r>
                        <a:rPr lang="fr-FR" sz="1200" noProof="0" dirty="0">
                          <a:latin typeface="Comic Sans MS" panose="030F0702030302020204" pitchFamily="66" charset="0"/>
                        </a:rPr>
                        <a:t>55</a:t>
                      </a:r>
                    </a:p>
                  </a:txBody>
                  <a:tcPr/>
                </a:tc>
                <a:tc>
                  <a:txBody>
                    <a:bodyPr/>
                    <a:lstStyle/>
                    <a:p>
                      <a:r>
                        <a:rPr lang="fr-FR" sz="1200" noProof="0" dirty="0">
                          <a:latin typeface="Comic Sans MS" panose="030F0702030302020204" pitchFamily="66" charset="0"/>
                        </a:rPr>
                        <a:t>Tu aimes les vacances actives?</a:t>
                      </a:r>
                    </a:p>
                  </a:txBody>
                  <a:tcPr/>
                </a:tc>
                <a:extLst>
                  <a:ext uri="{0D108BD9-81ED-4DB2-BD59-A6C34878D82A}">
                    <a16:rowId xmlns:a16="http://schemas.microsoft.com/office/drawing/2014/main" xmlns="" val="10013"/>
                  </a:ext>
                </a:extLst>
              </a:tr>
              <a:tr h="370840">
                <a:tc>
                  <a:txBody>
                    <a:bodyPr/>
                    <a:lstStyle/>
                    <a:p>
                      <a:r>
                        <a:rPr lang="fr-FR" sz="1200" noProof="0" dirty="0">
                          <a:latin typeface="Comic Sans MS" panose="030F0702030302020204" pitchFamily="66" charset="0"/>
                        </a:rPr>
                        <a:t>56</a:t>
                      </a:r>
                    </a:p>
                  </a:txBody>
                  <a:tcPr/>
                </a:tc>
                <a:tc>
                  <a:txBody>
                    <a:bodyPr/>
                    <a:lstStyle/>
                    <a:p>
                      <a:r>
                        <a:rPr lang="fr-FR" sz="1200" noProof="0" dirty="0">
                          <a:latin typeface="Comic Sans MS" panose="030F0702030302020204" pitchFamily="66" charset="0"/>
                        </a:rPr>
                        <a:t>Parle-moi de tes vacances de rêve.</a:t>
                      </a:r>
                    </a:p>
                  </a:txBody>
                  <a:tcPr/>
                </a:tc>
                <a:extLst>
                  <a:ext uri="{0D108BD9-81ED-4DB2-BD59-A6C34878D82A}">
                    <a16:rowId xmlns:a16="http://schemas.microsoft.com/office/drawing/2014/main" xmlns="" val="10014"/>
                  </a:ext>
                </a:extLst>
              </a:tr>
              <a:tr h="370840">
                <a:tc>
                  <a:txBody>
                    <a:bodyPr/>
                    <a:lstStyle/>
                    <a:p>
                      <a:r>
                        <a:rPr lang="fr-FR" sz="1200" noProof="0" dirty="0">
                          <a:latin typeface="Comic Sans MS" panose="030F0702030302020204" pitchFamily="66" charset="0"/>
                        </a:rPr>
                        <a:t>57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Si tu avais le choix, tu voyagerais</a:t>
                      </a:r>
                      <a:r>
                        <a:rPr lang="fr-FR" sz="1200" baseline="0" noProof="0" dirty="0">
                          <a:latin typeface="Comic Sans MS" panose="030F0702030302020204" pitchFamily="66" charset="0"/>
                        </a:rPr>
                        <a:t> comment pour aller en vacances?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5"/>
                  </a:ext>
                </a:extLst>
              </a:tr>
              <a:tr h="370840">
                <a:tc>
                  <a:txBody>
                    <a:bodyPr/>
                    <a:lstStyle/>
                    <a:p>
                      <a:r>
                        <a:rPr lang="fr-FR" sz="1200" noProof="0" dirty="0">
                          <a:latin typeface="Comic Sans MS" panose="030F0702030302020204" pitchFamily="66" charset="0"/>
                        </a:rPr>
                        <a:t>58</a:t>
                      </a:r>
                    </a:p>
                  </a:txBody>
                  <a:tcPr/>
                </a:tc>
                <a:tc>
                  <a:txBody>
                    <a:bodyPr/>
                    <a:lstStyle/>
                    <a:p>
                      <a:r>
                        <a:rPr lang="fr-FR" sz="1200" noProof="0" dirty="0">
                          <a:latin typeface="Comic Sans MS" panose="030F0702030302020204" pitchFamily="66" charset="0"/>
                        </a:rPr>
                        <a:t>Tu as déjà</a:t>
                      </a:r>
                      <a:r>
                        <a:rPr lang="fr-FR" sz="1200" baseline="0" noProof="0" dirty="0">
                          <a:latin typeface="Comic Sans MS" panose="030F0702030302020204" pitchFamily="66" charset="0"/>
                        </a:rPr>
                        <a:t> logé dans un hôtel? C’était comment?</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6"/>
                  </a:ext>
                </a:extLst>
              </a:tr>
              <a:tr h="370840">
                <a:tc>
                  <a:txBody>
                    <a:bodyPr/>
                    <a:lstStyle/>
                    <a:p>
                      <a:r>
                        <a:rPr lang="fr-FR" sz="1200" noProof="0" dirty="0">
                          <a:latin typeface="Comic Sans MS" panose="030F0702030302020204" pitchFamily="66" charset="0"/>
                        </a:rPr>
                        <a:t>59</a:t>
                      </a:r>
                    </a:p>
                  </a:txBody>
                  <a:tcPr/>
                </a:tc>
                <a:tc>
                  <a:txBody>
                    <a:bodyPr/>
                    <a:lstStyle/>
                    <a:p>
                      <a:r>
                        <a:rPr lang="fr-FR" sz="1200" noProof="0" dirty="0">
                          <a:latin typeface="Comic Sans MS" panose="030F0702030302020204" pitchFamily="66" charset="0"/>
                        </a:rPr>
                        <a:t>Parle un peu de ton séjour.</a:t>
                      </a:r>
                    </a:p>
                  </a:txBody>
                  <a:tcPr/>
                </a:tc>
                <a:extLst>
                  <a:ext uri="{0D108BD9-81ED-4DB2-BD59-A6C34878D82A}">
                    <a16:rowId xmlns:a16="http://schemas.microsoft.com/office/drawing/2014/main" xmlns="" val="10018"/>
                  </a:ext>
                </a:extLst>
              </a:tr>
              <a:tr h="370840">
                <a:tc>
                  <a:txBody>
                    <a:bodyPr/>
                    <a:lstStyle/>
                    <a:p>
                      <a:r>
                        <a:rPr lang="fr-FR" sz="1200" noProof="0" dirty="0">
                          <a:latin typeface="Comic Sans MS" panose="030F0702030302020204" pitchFamily="66" charset="0"/>
                        </a:rPr>
                        <a:t>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As-tu</a:t>
                      </a:r>
                      <a:r>
                        <a:rPr lang="fr-FR" sz="1200" baseline="0" noProof="0" dirty="0">
                          <a:latin typeface="Comic Sans MS" panose="030F0702030302020204" pitchFamily="66" charset="0"/>
                        </a:rPr>
                        <a:t> déjà mangé dans un restaurant à l’étranger? </a:t>
                      </a:r>
                      <a:r>
                        <a:rPr lang="fr-FR" sz="1200" noProof="0" dirty="0">
                          <a:latin typeface="Comic Sans MS" panose="030F0702030302020204" pitchFamily="66" charset="0"/>
                        </a:rPr>
                        <a:t>C’était comment?</a:t>
                      </a:r>
                    </a:p>
                  </a:txBody>
                  <a:tcPr/>
                </a:tc>
                <a:extLst>
                  <a:ext uri="{0D108BD9-81ED-4DB2-BD59-A6C34878D82A}">
                    <a16:rowId xmlns:a16="http://schemas.microsoft.com/office/drawing/2014/main" xmlns="" val="10019"/>
                  </a:ext>
                </a:extLst>
              </a:tr>
              <a:tr h="370840">
                <a:tc>
                  <a:txBody>
                    <a:bodyPr/>
                    <a:lstStyle/>
                    <a:p>
                      <a:r>
                        <a:rPr lang="fr-FR" sz="1200" noProof="0" dirty="0">
                          <a:latin typeface="Comic Sans MS" panose="030F0702030302020204" pitchFamily="66" charset="0"/>
                        </a:rPr>
                        <a:t>61</a:t>
                      </a:r>
                    </a:p>
                  </a:txBody>
                  <a:tcPr/>
                </a:tc>
                <a:tc>
                  <a:txBody>
                    <a:bodyPr/>
                    <a:lstStyle/>
                    <a:p>
                      <a:r>
                        <a:rPr lang="fr-FR" sz="1200" noProof="0" dirty="0">
                          <a:latin typeface="Comic Sans MS" panose="030F0702030302020204" pitchFamily="66" charset="0"/>
                        </a:rPr>
                        <a:t>Tu aimes</a:t>
                      </a:r>
                      <a:r>
                        <a:rPr lang="fr-FR" sz="1200" baseline="0" noProof="0" dirty="0">
                          <a:latin typeface="Comic Sans MS" panose="030F0702030302020204" pitchFamily="66" charset="0"/>
                        </a:rPr>
                        <a:t> faire les magasins quand tu pars en vacances?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20"/>
                  </a:ext>
                </a:extLst>
              </a:tr>
              <a:tr h="370840">
                <a:tc>
                  <a:txBody>
                    <a:bodyPr/>
                    <a:lstStyle/>
                    <a:p>
                      <a:r>
                        <a:rPr lang="fr-FR" sz="1200" noProof="0" dirty="0">
                          <a:latin typeface="Comic Sans MS" panose="030F0702030302020204" pitchFamily="66" charset="0"/>
                        </a:rPr>
                        <a:t>62</a:t>
                      </a:r>
                    </a:p>
                  </a:txBody>
                  <a:tcPr/>
                </a:tc>
                <a:tc>
                  <a:txBody>
                    <a:bodyPr/>
                    <a:lstStyle/>
                    <a:p>
                      <a:r>
                        <a:rPr lang="fr-FR" sz="1200" noProof="0" dirty="0">
                          <a:latin typeface="Comic Sans MS" panose="030F0702030302020204" pitchFamily="66" charset="0"/>
                        </a:rPr>
                        <a:t>Qu’est-ce que tu as acheté la dernière fois que tu es parti(e)</a:t>
                      </a:r>
                      <a:r>
                        <a:rPr lang="fr-FR" sz="1200" baseline="0" noProof="0" dirty="0">
                          <a:latin typeface="Comic Sans MS" panose="030F0702030302020204" pitchFamily="66" charset="0"/>
                        </a:rPr>
                        <a:t> en vacances?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3919527547"/>
                  </a:ext>
                </a:extLst>
              </a:tr>
              <a:tr h="370840">
                <a:tc>
                  <a:txBody>
                    <a:bodyPr/>
                    <a:lstStyle/>
                    <a:p>
                      <a:r>
                        <a:rPr lang="fr-FR" sz="1200" noProof="0" dirty="0">
                          <a:latin typeface="Comic Sans MS" panose="030F0702030302020204" pitchFamily="66" charset="0"/>
                        </a:rPr>
                        <a:t>63</a:t>
                      </a:r>
                    </a:p>
                  </a:txBody>
                  <a:tcPr/>
                </a:tc>
                <a:tc>
                  <a:txBody>
                    <a:bodyPr/>
                    <a:lstStyle/>
                    <a:p>
                      <a:r>
                        <a:rPr lang="fr-FR" sz="1200" noProof="0" dirty="0">
                          <a:latin typeface="Comic Sans MS" panose="030F0702030302020204" pitchFamily="66" charset="0"/>
                        </a:rPr>
                        <a:t>Est-ce que tu as eu une expérience</a:t>
                      </a:r>
                      <a:r>
                        <a:rPr lang="fr-FR" sz="1200" baseline="0" noProof="0" dirty="0">
                          <a:latin typeface="Comic Sans MS" panose="030F0702030302020204" pitchFamily="66" charset="0"/>
                        </a:rPr>
                        <a:t> négative pendant les vacances?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3050190140"/>
                  </a:ext>
                </a:extLst>
              </a:tr>
              <a:tr h="370840">
                <a:tc>
                  <a:txBody>
                    <a:bodyPr/>
                    <a:lstStyle/>
                    <a:p>
                      <a:r>
                        <a:rPr lang="fr-FR" sz="1200" noProof="0" dirty="0">
                          <a:latin typeface="Comic Sans MS" panose="030F0702030302020204" pitchFamily="66" charset="0"/>
                        </a:rPr>
                        <a:t>64</a:t>
                      </a:r>
                    </a:p>
                  </a:txBody>
                  <a:tcPr/>
                </a:tc>
                <a:tc>
                  <a:txBody>
                    <a:bodyPr/>
                    <a:lstStyle/>
                    <a:p>
                      <a:r>
                        <a:rPr lang="fr-FR" sz="1200" noProof="0" dirty="0">
                          <a:latin typeface="Comic Sans MS" panose="030F0702030302020204" pitchFamily="66" charset="0"/>
                        </a:rPr>
                        <a:t>Pourquoi est-ce que les vacances </a:t>
                      </a:r>
                      <a:r>
                        <a:rPr lang="fr-FR" sz="1200" noProof="0">
                          <a:latin typeface="Comic Sans MS" panose="030F0702030302020204" pitchFamily="66" charset="0"/>
                        </a:rPr>
                        <a:t>sont importantes?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97860257"/>
                  </a:ext>
                </a:extLst>
              </a:tr>
            </a:tbl>
          </a:graphicData>
        </a:graphic>
      </p:graphicFrame>
      <p:sp>
        <p:nvSpPr>
          <p:cNvPr id="4" name="TextBox 3"/>
          <p:cNvSpPr txBox="1"/>
          <p:nvPr/>
        </p:nvSpPr>
        <p:spPr>
          <a:xfrm>
            <a:off x="609600" y="66675"/>
            <a:ext cx="5562600" cy="584775"/>
          </a:xfrm>
          <a:prstGeom prst="rect">
            <a:avLst/>
          </a:prstGeom>
          <a:noFill/>
        </p:spPr>
        <p:txBody>
          <a:bodyPr wrap="square" rtlCol="0">
            <a:spAutoFit/>
          </a:bodyPr>
          <a:lstStyle/>
          <a:p>
            <a:pPr lvl="0">
              <a:defRPr/>
            </a:pPr>
            <a:r>
              <a:rPr lang="en-GB" sz="1600" dirty="0">
                <a:latin typeface="Comic Sans MS" panose="030F0702030302020204" pitchFamily="66" charset="0"/>
              </a:rPr>
              <a:t>Theme 2 - Local, national, international and global areas of interest</a:t>
            </a:r>
          </a:p>
        </p:txBody>
      </p:sp>
    </p:spTree>
    <p:extLst>
      <p:ext uri="{BB962C8B-B14F-4D97-AF65-F5344CB8AC3E}">
        <p14:creationId xmlns:p14="http://schemas.microsoft.com/office/powerpoint/2010/main" val="1023493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19FD04-3318-4CCB-AAB3-60A96A68C538}" type="slidenum">
              <a:rPr lang="en-GB" smtClean="0"/>
              <a:t>14</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3183942009"/>
              </p:ext>
            </p:extLst>
          </p:nvPr>
        </p:nvGraphicFramePr>
        <p:xfrm>
          <a:off x="609600" y="609600"/>
          <a:ext cx="5638800" cy="8615680"/>
        </p:xfrm>
        <a:graphic>
          <a:graphicData uri="http://schemas.openxmlformats.org/drawingml/2006/table">
            <a:tbl>
              <a:tblPr firstRow="1" bandRow="1">
                <a:tableStyleId>{5940675A-B579-460E-94D1-54222C63F5DA}</a:tableStyleId>
              </a:tblPr>
              <a:tblGrid>
                <a:gridCol w="457200">
                  <a:extLst>
                    <a:ext uri="{9D8B030D-6E8A-4147-A177-3AD203B41FA5}">
                      <a16:colId xmlns:a16="http://schemas.microsoft.com/office/drawing/2014/main" xmlns="" val="20000"/>
                    </a:ext>
                  </a:extLst>
                </a:gridCol>
                <a:gridCol w="5181600">
                  <a:extLst>
                    <a:ext uri="{9D8B030D-6E8A-4147-A177-3AD203B41FA5}">
                      <a16:colId xmlns:a16="http://schemas.microsoft.com/office/drawing/2014/main" xmlns="" val="20001"/>
                    </a:ext>
                  </a:extLst>
                </a:gridCol>
              </a:tblGrid>
              <a:tr h="370840">
                <a:tc gridSpan="2">
                  <a:txBody>
                    <a:bodyPr/>
                    <a:lstStyle/>
                    <a:p>
                      <a:r>
                        <a:rPr lang="en-GB" sz="1600" b="1" i="0" u="none" strike="noStrike" kern="1200" baseline="0" dirty="0">
                          <a:solidFill>
                            <a:schemeClr val="tx1"/>
                          </a:solidFill>
                          <a:latin typeface="Comic Sans MS" panose="030F0702030302020204" pitchFamily="66" charset="0"/>
                          <a:ea typeface="+mn-ea"/>
                          <a:cs typeface="+mn-cs"/>
                        </a:rPr>
                        <a:t>Topic 1: My studies</a:t>
                      </a:r>
                    </a:p>
                  </a:txBody>
                  <a:tcPr/>
                </a:tc>
                <a:tc hMerge="1">
                  <a:txBody>
                    <a:bodyPr/>
                    <a:lstStyle/>
                    <a:p>
                      <a:endParaRPr lang="fr-FR" sz="1200" noProof="0" dirty="0">
                        <a:latin typeface="Comic Sans MS" panose="030F0702030302020204" pitchFamily="66" charset="0"/>
                      </a:endParaRPr>
                    </a:p>
                  </a:txBody>
                  <a:tcPr/>
                </a:tc>
                <a:extLst>
                  <a:ext uri="{0D108BD9-81ED-4DB2-BD59-A6C34878D82A}">
                    <a16:rowId xmlns:a16="http://schemas.microsoft.com/office/drawing/2014/main" xmlns="" val="1697668889"/>
                  </a:ext>
                </a:extLst>
              </a:tr>
              <a:tr h="370840">
                <a:tc>
                  <a:txBody>
                    <a:bodyPr/>
                    <a:lstStyle/>
                    <a:p>
                      <a:r>
                        <a:rPr lang="fr-FR" sz="1200" noProof="0" dirty="0">
                          <a:latin typeface="Comic Sans MS" panose="030F0702030302020204" pitchFamily="66" charset="0"/>
                        </a:rPr>
                        <a:t>1</a:t>
                      </a:r>
                    </a:p>
                  </a:txBody>
                  <a:tcPr/>
                </a:tc>
                <a:tc>
                  <a:txBody>
                    <a:bodyPr/>
                    <a:lstStyle/>
                    <a:p>
                      <a:r>
                        <a:rPr lang="fr-FR" sz="1200" noProof="0" dirty="0">
                          <a:latin typeface="Comic Sans MS" panose="030F0702030302020204" pitchFamily="66" charset="0"/>
                        </a:rPr>
                        <a:t>Quelles sont tes matières préférées et pourquoi?</a:t>
                      </a:r>
                    </a:p>
                  </a:txBody>
                  <a:tcPr/>
                </a:tc>
                <a:extLst>
                  <a:ext uri="{0D108BD9-81ED-4DB2-BD59-A6C34878D82A}">
                    <a16:rowId xmlns:a16="http://schemas.microsoft.com/office/drawing/2014/main" xmlns="" val="10000"/>
                  </a:ext>
                </a:extLst>
              </a:tr>
              <a:tr h="370840">
                <a:tc>
                  <a:txBody>
                    <a:bodyPr/>
                    <a:lstStyle/>
                    <a:p>
                      <a:r>
                        <a:rPr lang="fr-FR" sz="1200" noProof="0" dirty="0">
                          <a:latin typeface="Comic Sans MS" panose="030F0702030302020204" pitchFamily="66" charset="0"/>
                        </a:rPr>
                        <a:t>2</a:t>
                      </a:r>
                    </a:p>
                  </a:txBody>
                  <a:tcPr/>
                </a:tc>
                <a:tc>
                  <a:txBody>
                    <a:bodyPr/>
                    <a:lstStyle/>
                    <a:p>
                      <a:r>
                        <a:rPr lang="fr-FR" sz="1200" noProof="0" dirty="0">
                          <a:latin typeface="Comic Sans MS" panose="030F0702030302020204" pitchFamily="66" charset="0"/>
                        </a:rPr>
                        <a:t>Est-ce qu’il y a des matières que tu n’aimes pas? Pour quelles raisons?</a:t>
                      </a:r>
                    </a:p>
                  </a:txBody>
                  <a:tcPr/>
                </a:tc>
                <a:extLst>
                  <a:ext uri="{0D108BD9-81ED-4DB2-BD59-A6C34878D82A}">
                    <a16:rowId xmlns:a16="http://schemas.microsoft.com/office/drawing/2014/main" xmlns="" val="10001"/>
                  </a:ext>
                </a:extLst>
              </a:tr>
              <a:tr h="370840">
                <a:tc>
                  <a:txBody>
                    <a:bodyPr/>
                    <a:lstStyle/>
                    <a:p>
                      <a:r>
                        <a:rPr lang="fr-FR" sz="1200" noProof="0" dirty="0">
                          <a:latin typeface="Comic Sans MS" panose="030F0702030302020204" pitchFamily="66" charset="0"/>
                        </a:rPr>
                        <a:t>3</a:t>
                      </a:r>
                    </a:p>
                  </a:txBody>
                  <a:tcPr/>
                </a:tc>
                <a:tc>
                  <a:txBody>
                    <a:bodyPr/>
                    <a:lstStyle/>
                    <a:p>
                      <a:r>
                        <a:rPr lang="fr-FR" sz="1200" noProof="0" dirty="0">
                          <a:latin typeface="Comic Sans MS" panose="030F0702030302020204" pitchFamily="66" charset="0"/>
                        </a:rPr>
                        <a:t>Est-ce que les langues</a:t>
                      </a:r>
                      <a:r>
                        <a:rPr lang="fr-FR" sz="1200" baseline="0" noProof="0" dirty="0">
                          <a:latin typeface="Comic Sans MS" panose="030F0702030302020204" pitchFamily="66" charset="0"/>
                        </a:rPr>
                        <a:t> devraient être obligatoires?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2"/>
                  </a:ext>
                </a:extLst>
              </a:tr>
              <a:tr h="370840">
                <a:tc>
                  <a:txBody>
                    <a:bodyPr/>
                    <a:lstStyle/>
                    <a:p>
                      <a:r>
                        <a:rPr lang="fr-FR" sz="1200" noProof="0" dirty="0">
                          <a:latin typeface="Comic Sans MS" panose="030F0702030302020204" pitchFamily="66" charset="0"/>
                        </a:rPr>
                        <a:t>4</a:t>
                      </a:r>
                    </a:p>
                  </a:txBody>
                  <a:tcPr/>
                </a:tc>
                <a:tc>
                  <a:txBody>
                    <a:bodyPr/>
                    <a:lstStyle/>
                    <a:p>
                      <a:r>
                        <a:rPr lang="fr-FR" sz="1200" noProof="0" dirty="0">
                          <a:latin typeface="Comic Sans MS" panose="030F0702030302020204" pitchFamily="66" charset="0"/>
                        </a:rPr>
                        <a:t>Dans quel cours tu</a:t>
                      </a:r>
                      <a:r>
                        <a:rPr lang="fr-FR" sz="1200" baseline="0" noProof="0" dirty="0">
                          <a:latin typeface="Comic Sans MS" panose="030F0702030302020204" pitchFamily="66" charset="0"/>
                        </a:rPr>
                        <a:t> apprends le plus? Pourquoi à ton avis?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3"/>
                  </a:ext>
                </a:extLst>
              </a:tr>
              <a:tr h="370840">
                <a:tc>
                  <a:txBody>
                    <a:bodyPr/>
                    <a:lstStyle/>
                    <a:p>
                      <a:r>
                        <a:rPr lang="fr-FR" sz="1200" noProof="0" dirty="0">
                          <a:latin typeface="Comic Sans MS" panose="030F0702030302020204" pitchFamily="66" charset="0"/>
                        </a:rPr>
                        <a:t>5</a:t>
                      </a:r>
                    </a:p>
                  </a:txBody>
                  <a:tcPr/>
                </a:tc>
                <a:tc>
                  <a:txBody>
                    <a:bodyPr/>
                    <a:lstStyle/>
                    <a:p>
                      <a:r>
                        <a:rPr lang="fr-FR" sz="1200" noProof="0" dirty="0">
                          <a:latin typeface="Comic Sans MS" panose="030F0702030302020204" pitchFamily="66" charset="0"/>
                        </a:rPr>
                        <a:t>Qu’est-ce que tu étudiais à l’école primaire?</a:t>
                      </a:r>
                    </a:p>
                  </a:txBody>
                  <a:tcPr/>
                </a:tc>
                <a:extLst>
                  <a:ext uri="{0D108BD9-81ED-4DB2-BD59-A6C34878D82A}">
                    <a16:rowId xmlns:a16="http://schemas.microsoft.com/office/drawing/2014/main" xmlns="" val="10004"/>
                  </a:ext>
                </a:extLst>
              </a:tr>
              <a:tr h="370840">
                <a:tc>
                  <a:txBody>
                    <a:bodyPr/>
                    <a:lstStyle/>
                    <a:p>
                      <a:r>
                        <a:rPr lang="fr-FR" sz="1200" noProof="0" dirty="0">
                          <a:latin typeface="Comic Sans MS" panose="030F0702030302020204" pitchFamily="66" charset="0"/>
                        </a:rPr>
                        <a:t>6</a:t>
                      </a:r>
                    </a:p>
                  </a:txBody>
                  <a:tcPr/>
                </a:tc>
                <a:tc>
                  <a:txBody>
                    <a:bodyPr/>
                    <a:lstStyle/>
                    <a:p>
                      <a:r>
                        <a:rPr lang="fr-FR" sz="1200" noProof="0" dirty="0">
                          <a:latin typeface="Comic Sans MS" panose="030F0702030302020204" pitchFamily="66" charset="0"/>
                        </a:rPr>
                        <a:t>Est-ce qu’il est important de travailler dur à ton avis?</a:t>
                      </a:r>
                    </a:p>
                  </a:txBody>
                  <a:tcPr/>
                </a:tc>
                <a:extLst>
                  <a:ext uri="{0D108BD9-81ED-4DB2-BD59-A6C34878D82A}">
                    <a16:rowId xmlns:a16="http://schemas.microsoft.com/office/drawing/2014/main" xmlns="" val="10005"/>
                  </a:ext>
                </a:extLst>
              </a:tr>
              <a:tr h="370840">
                <a:tc>
                  <a:txBody>
                    <a:bodyPr/>
                    <a:lstStyle/>
                    <a:p>
                      <a:r>
                        <a:rPr lang="fr-FR" sz="1200" noProof="0" dirty="0">
                          <a:latin typeface="Comic Sans MS" panose="030F0702030302020204" pitchFamily="66" charset="0"/>
                        </a:rPr>
                        <a:t>7</a:t>
                      </a:r>
                    </a:p>
                  </a:txBody>
                  <a:tcPr/>
                </a:tc>
                <a:tc>
                  <a:txBody>
                    <a:bodyPr/>
                    <a:lstStyle/>
                    <a:p>
                      <a:r>
                        <a:rPr lang="fr-FR" sz="1200" noProof="0" dirty="0">
                          <a:effectLst/>
                          <a:latin typeface="Comic Sans MS"/>
                          <a:ea typeface="Calibri"/>
                          <a:cs typeface="Times New Roman"/>
                        </a:rPr>
                        <a:t>Quelles sont les qualités d’un bon étudiant, à ton avis ?</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6"/>
                  </a:ext>
                </a:extLst>
              </a:tr>
              <a:tr h="370840">
                <a:tc>
                  <a:txBody>
                    <a:bodyPr/>
                    <a:lstStyle/>
                    <a:p>
                      <a:r>
                        <a:rPr lang="fr-FR" sz="1200" noProof="0" dirty="0">
                          <a:latin typeface="Comic Sans MS" panose="030F0702030302020204" pitchFamily="66" charset="0"/>
                        </a:rPr>
                        <a:t>8</a:t>
                      </a:r>
                    </a:p>
                  </a:txBody>
                  <a:tcPr/>
                </a:tc>
                <a:tc>
                  <a:txBody>
                    <a:bodyPr/>
                    <a:lstStyle/>
                    <a:p>
                      <a:r>
                        <a:rPr lang="fr-FR" sz="1200" noProof="0" dirty="0">
                          <a:effectLst/>
                          <a:latin typeface="Comic Sans MS"/>
                          <a:ea typeface="Calibri"/>
                          <a:cs typeface="Times New Roman"/>
                        </a:rPr>
                        <a:t>Que pourrais-tu faire pour améliorer tes notes ?</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7"/>
                  </a:ext>
                </a:extLst>
              </a:tr>
              <a:tr h="370840">
                <a:tc gridSpan="2">
                  <a:txBody>
                    <a:bodyPr/>
                    <a:lstStyle/>
                    <a:p>
                      <a:r>
                        <a:rPr lang="en-GB" sz="1600" b="1" i="0" u="none" strike="noStrike" kern="1200" baseline="0" dirty="0">
                          <a:solidFill>
                            <a:schemeClr val="tx1"/>
                          </a:solidFill>
                          <a:latin typeface="Comic Sans MS" panose="030F0702030302020204" pitchFamily="66" charset="0"/>
                          <a:ea typeface="+mn-ea"/>
                          <a:cs typeface="+mn-cs"/>
                        </a:rPr>
                        <a:t>Topic 2: Life at school/college</a:t>
                      </a:r>
                    </a:p>
                  </a:txBody>
                  <a:tcPr/>
                </a:tc>
                <a:tc hMerge="1">
                  <a:txBody>
                    <a:bodyPr/>
                    <a:lstStyle/>
                    <a:p>
                      <a:endParaRPr lang="fr-FR" sz="1200" noProof="0" dirty="0">
                        <a:latin typeface="Comic Sans MS" panose="030F0702030302020204" pitchFamily="66" charset="0"/>
                      </a:endParaRPr>
                    </a:p>
                  </a:txBody>
                  <a:tcPr/>
                </a:tc>
                <a:extLst>
                  <a:ext uri="{0D108BD9-81ED-4DB2-BD59-A6C34878D82A}">
                    <a16:rowId xmlns:a16="http://schemas.microsoft.com/office/drawing/2014/main" xmlns="" val="2620642925"/>
                  </a:ext>
                </a:extLst>
              </a:tr>
              <a:tr h="370840">
                <a:tc>
                  <a:txBody>
                    <a:bodyPr/>
                    <a:lstStyle/>
                    <a:p>
                      <a:r>
                        <a:rPr lang="fr-FR" sz="1200" noProof="0" dirty="0">
                          <a:latin typeface="Comic Sans MS" panose="030F0702030302020204" pitchFamily="66" charset="0"/>
                        </a:rPr>
                        <a:t>9</a:t>
                      </a:r>
                    </a:p>
                  </a:txBody>
                  <a:tcPr/>
                </a:tc>
                <a:tc>
                  <a:txBody>
                    <a:bodyPr/>
                    <a:lstStyle/>
                    <a:p>
                      <a:r>
                        <a:rPr lang="fr-FR" sz="1200" noProof="0" dirty="0">
                          <a:latin typeface="Comic Sans MS" panose="030F0702030302020204" pitchFamily="66" charset="0"/>
                        </a:rPr>
                        <a:t>Parle-moi</a:t>
                      </a:r>
                      <a:r>
                        <a:rPr lang="fr-FR" sz="1200" baseline="0" noProof="0" dirty="0">
                          <a:latin typeface="Comic Sans MS" panose="030F0702030302020204" pitchFamily="66" charset="0"/>
                        </a:rPr>
                        <a:t> de ton collège.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6"/>
                  </a:ext>
                </a:extLst>
              </a:tr>
              <a:tr h="370840">
                <a:tc>
                  <a:txBody>
                    <a:bodyPr/>
                    <a:lstStyle/>
                    <a:p>
                      <a:r>
                        <a:rPr lang="fr-FR" sz="1200" noProof="0" dirty="0">
                          <a:latin typeface="Comic Sans MS" panose="030F0702030302020204" pitchFamily="66" charset="0"/>
                        </a:rPr>
                        <a:t>10</a:t>
                      </a:r>
                    </a:p>
                  </a:txBody>
                  <a:tcPr/>
                </a:tc>
                <a:tc>
                  <a:txBody>
                    <a:bodyPr/>
                    <a:lstStyle/>
                    <a:p>
                      <a:r>
                        <a:rPr lang="fr-FR" sz="1200" noProof="0" dirty="0">
                          <a:latin typeface="Comic Sans MS" panose="030F0702030302020204" pitchFamily="66" charset="0"/>
                        </a:rPr>
                        <a:t>Parle-moi</a:t>
                      </a:r>
                      <a:r>
                        <a:rPr lang="fr-FR" sz="1200" baseline="0" noProof="0" dirty="0">
                          <a:latin typeface="Comic Sans MS" panose="030F0702030302020204" pitchFamily="66" charset="0"/>
                        </a:rPr>
                        <a:t> de ta journée scolaire.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237130292"/>
                  </a:ext>
                </a:extLst>
              </a:tr>
              <a:tr h="370840">
                <a:tc>
                  <a:txBody>
                    <a:bodyPr/>
                    <a:lstStyle/>
                    <a:p>
                      <a:r>
                        <a:rPr lang="fr-FR" sz="1200" noProof="0" dirty="0">
                          <a:latin typeface="Comic Sans MS" panose="030F0702030302020204" pitchFamily="66" charset="0"/>
                        </a:rPr>
                        <a:t>11</a:t>
                      </a:r>
                    </a:p>
                  </a:txBody>
                  <a:tcPr/>
                </a:tc>
                <a:tc>
                  <a:txBody>
                    <a:bodyPr/>
                    <a:lstStyle/>
                    <a:p>
                      <a:r>
                        <a:rPr lang="fr-FR" sz="1200" noProof="0" dirty="0">
                          <a:latin typeface="Comic Sans MS" panose="030F0702030302020204" pitchFamily="66" charset="0"/>
                        </a:rPr>
                        <a:t>Qu’est-ce</a:t>
                      </a:r>
                      <a:r>
                        <a:rPr lang="fr-FR" sz="1200" baseline="0" noProof="0" dirty="0">
                          <a:latin typeface="Comic Sans MS" panose="030F0702030302020204" pitchFamily="66" charset="0"/>
                        </a:rPr>
                        <a:t> que tu aimes à ton école? </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7"/>
                  </a:ext>
                </a:extLst>
              </a:tr>
              <a:tr h="370840">
                <a:tc>
                  <a:txBody>
                    <a:bodyPr/>
                    <a:lstStyle/>
                    <a:p>
                      <a:r>
                        <a:rPr lang="fr-FR" sz="1200" noProof="0" dirty="0">
                          <a:latin typeface="Comic Sans MS" panose="030F0702030302020204" pitchFamily="66" charset="0"/>
                        </a:rPr>
                        <a:t>12</a:t>
                      </a:r>
                    </a:p>
                  </a:txBody>
                  <a:tcPr/>
                </a:tc>
                <a:tc>
                  <a:txBody>
                    <a:bodyPr/>
                    <a:lstStyle/>
                    <a:p>
                      <a:r>
                        <a:rPr lang="fr-FR" sz="1200" baseline="0" noProof="0" dirty="0">
                          <a:latin typeface="Comic Sans MS" panose="030F0702030302020204" pitchFamily="66" charset="0"/>
                        </a:rPr>
                        <a:t>Et qu’est-ce que tu n’aimes pas?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8"/>
                  </a:ext>
                </a:extLst>
              </a:tr>
              <a:tr h="370840">
                <a:tc>
                  <a:txBody>
                    <a:bodyPr/>
                    <a:lstStyle/>
                    <a:p>
                      <a:r>
                        <a:rPr lang="fr-FR" sz="1200" noProof="0" dirty="0">
                          <a:latin typeface="Comic Sans MS" panose="030F0702030302020204" pitchFamily="66" charset="0"/>
                        </a:rPr>
                        <a:t>13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Parle-moi des règlements dans ton école. Sont-ils justes ou injustes?</a:t>
                      </a:r>
                    </a:p>
                  </a:txBody>
                  <a:tcPr/>
                </a:tc>
                <a:extLst>
                  <a:ext uri="{0D108BD9-81ED-4DB2-BD59-A6C34878D82A}">
                    <a16:rowId xmlns:a16="http://schemas.microsoft.com/office/drawing/2014/main" xmlns="" val="10019"/>
                  </a:ext>
                </a:extLst>
              </a:tr>
              <a:tr h="370840">
                <a:tc>
                  <a:txBody>
                    <a:bodyPr/>
                    <a:lstStyle/>
                    <a:p>
                      <a:r>
                        <a:rPr lang="fr-FR" sz="1200" noProof="0" dirty="0">
                          <a:latin typeface="Comic Sans MS" panose="030F0702030302020204" pitchFamily="66" charset="0"/>
                        </a:rPr>
                        <a:t>14</a:t>
                      </a:r>
                    </a:p>
                  </a:txBody>
                  <a:tcPr/>
                </a:tc>
                <a:tc>
                  <a:txBody>
                    <a:bodyPr/>
                    <a:lstStyle/>
                    <a:p>
                      <a:r>
                        <a:rPr lang="fr-FR" sz="1200" noProof="0" dirty="0">
                          <a:latin typeface="Comic Sans MS" panose="030F0702030302020204" pitchFamily="66" charset="0"/>
                        </a:rPr>
                        <a:t>Qu’est-ce que tu penses de l’uniforme scolaire? </a:t>
                      </a:r>
                    </a:p>
                  </a:txBody>
                  <a:tcPr/>
                </a:tc>
                <a:extLst>
                  <a:ext uri="{0D108BD9-81ED-4DB2-BD59-A6C34878D82A}">
                    <a16:rowId xmlns:a16="http://schemas.microsoft.com/office/drawing/2014/main" xmlns="" val="827825076"/>
                  </a:ext>
                </a:extLst>
              </a:tr>
              <a:tr h="370840">
                <a:tc>
                  <a:txBody>
                    <a:bodyPr/>
                    <a:lstStyle/>
                    <a:p>
                      <a:r>
                        <a:rPr lang="fr-FR" sz="1200" noProof="0" dirty="0">
                          <a:latin typeface="Comic Sans MS" panose="030F0702030302020204" pitchFamily="66" charset="0"/>
                        </a:rPr>
                        <a:t>15</a:t>
                      </a:r>
                    </a:p>
                  </a:txBody>
                  <a:tcPr/>
                </a:tc>
                <a:tc>
                  <a:txBody>
                    <a:bodyPr/>
                    <a:lstStyle/>
                    <a:p>
                      <a:r>
                        <a:rPr lang="fr-FR" sz="1200" noProof="0" dirty="0">
                          <a:latin typeface="Comic Sans MS" panose="030F0702030302020204" pitchFamily="66" charset="0"/>
                        </a:rPr>
                        <a:t>Que changerais-tu</a:t>
                      </a:r>
                      <a:r>
                        <a:rPr lang="fr-FR" sz="1200" baseline="0" noProof="0" dirty="0">
                          <a:latin typeface="Comic Sans MS" panose="030F0702030302020204" pitchFamily="66" charset="0"/>
                        </a:rPr>
                        <a:t> si tu étais le directeur/ la directrice de ton école?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395979369"/>
                  </a:ext>
                </a:extLst>
              </a:tr>
              <a:tr h="370840">
                <a:tc>
                  <a:txBody>
                    <a:bodyPr/>
                    <a:lstStyle/>
                    <a:p>
                      <a:r>
                        <a:rPr lang="fr-FR" sz="1200" noProof="0" dirty="0">
                          <a:latin typeface="Comic Sans MS" panose="030F0702030302020204" pitchFamily="66" charset="0"/>
                        </a:rPr>
                        <a:t>16</a:t>
                      </a:r>
                    </a:p>
                  </a:txBody>
                  <a:tcPr/>
                </a:tc>
                <a:tc>
                  <a:txBody>
                    <a:bodyPr/>
                    <a:lstStyle/>
                    <a:p>
                      <a:r>
                        <a:rPr lang="fr-FR" sz="1200" noProof="0" dirty="0">
                          <a:latin typeface="Comic Sans MS" panose="030F0702030302020204" pitchFamily="66" charset="0"/>
                        </a:rPr>
                        <a:t>Comment sont les</a:t>
                      </a:r>
                      <a:r>
                        <a:rPr lang="fr-FR" sz="1200" baseline="0" noProof="0" dirty="0">
                          <a:latin typeface="Comic Sans MS" panose="030F0702030302020204" pitchFamily="66" charset="0"/>
                        </a:rPr>
                        <a:t> professeurs?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28577594"/>
                  </a:ext>
                </a:extLst>
              </a:tr>
              <a:tr h="370840">
                <a:tc>
                  <a:txBody>
                    <a:bodyPr/>
                    <a:lstStyle/>
                    <a:p>
                      <a:r>
                        <a:rPr lang="fr-FR" sz="1200" noProof="0" dirty="0">
                          <a:latin typeface="Comic Sans MS" panose="030F0702030302020204" pitchFamily="66" charset="0"/>
                        </a:rPr>
                        <a:t>17</a:t>
                      </a:r>
                    </a:p>
                  </a:txBody>
                  <a:tcPr/>
                </a:tc>
                <a:tc>
                  <a:txBody>
                    <a:bodyPr/>
                    <a:lstStyle/>
                    <a:p>
                      <a:r>
                        <a:rPr lang="fr-FR" sz="1200" noProof="0" dirty="0">
                          <a:effectLst/>
                          <a:latin typeface="Comic Sans MS"/>
                          <a:ea typeface="Calibri"/>
                          <a:cs typeface="Times New Roman"/>
                        </a:rPr>
                        <a:t>Quelles sont à ton avis les qualités les plus importantes chez un prof ?</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2683911495"/>
                  </a:ext>
                </a:extLst>
              </a:tr>
              <a:tr h="370840">
                <a:tc>
                  <a:txBody>
                    <a:bodyPr/>
                    <a:lstStyle/>
                    <a:p>
                      <a:r>
                        <a:rPr lang="fr-FR" sz="1200" noProof="0" dirty="0">
                          <a:latin typeface="Comic Sans MS" panose="030F0702030302020204" pitchFamily="66" charset="0"/>
                        </a:rPr>
                        <a:t>18</a:t>
                      </a:r>
                    </a:p>
                  </a:txBody>
                  <a:tcPr/>
                </a:tc>
                <a:tc>
                  <a:txBody>
                    <a:bodyPr/>
                    <a:lstStyle/>
                    <a:p>
                      <a:r>
                        <a:rPr lang="fr-FR" sz="1200" noProof="0" dirty="0">
                          <a:latin typeface="Comic Sans MS" panose="030F0702030302020204" pitchFamily="66" charset="0"/>
                        </a:rPr>
                        <a:t>Que penses-tu du redoublement? C’est une bonne idée?</a:t>
                      </a:r>
                    </a:p>
                  </a:txBody>
                  <a:tcPr/>
                </a:tc>
                <a:extLst>
                  <a:ext uri="{0D108BD9-81ED-4DB2-BD59-A6C34878D82A}">
                    <a16:rowId xmlns:a16="http://schemas.microsoft.com/office/drawing/2014/main" xmlns="" val="3676406608"/>
                  </a:ext>
                </a:extLst>
              </a:tr>
              <a:tr h="370840">
                <a:tc>
                  <a:txBody>
                    <a:bodyPr/>
                    <a:lstStyle/>
                    <a:p>
                      <a:r>
                        <a:rPr lang="fr-FR" sz="1200" noProof="0" dirty="0">
                          <a:latin typeface="Comic Sans MS" panose="030F0702030302020204" pitchFamily="66" charset="0"/>
                        </a:rPr>
                        <a:t>19</a:t>
                      </a:r>
                    </a:p>
                  </a:txBody>
                  <a:tcPr/>
                </a:tc>
                <a:tc>
                  <a:txBody>
                    <a:bodyPr/>
                    <a:lstStyle/>
                    <a:p>
                      <a:r>
                        <a:rPr lang="fr-FR" sz="1200" noProof="0" dirty="0">
                          <a:latin typeface="Comic Sans MS" panose="030F0702030302020204" pitchFamily="66" charset="0"/>
                        </a:rPr>
                        <a:t>Quelles sont les différences entre le système scolaire en France et le système</a:t>
                      </a:r>
                      <a:r>
                        <a:rPr lang="fr-FR" sz="1200" baseline="0" noProof="0" dirty="0">
                          <a:latin typeface="Comic Sans MS" panose="030F0702030302020204" pitchFamily="66" charset="0"/>
                        </a:rPr>
                        <a:t> scolaire britannique?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3028847070"/>
                  </a:ext>
                </a:extLst>
              </a:tr>
              <a:tr h="370840">
                <a:tc>
                  <a:txBody>
                    <a:bodyPr/>
                    <a:lstStyle/>
                    <a:p>
                      <a:r>
                        <a:rPr lang="fr-FR" sz="1200" noProof="0" dirty="0">
                          <a:latin typeface="Comic Sans MS" panose="030F0702030302020204" pitchFamily="66" charset="0"/>
                        </a:rPr>
                        <a:t>20</a:t>
                      </a:r>
                    </a:p>
                  </a:txBody>
                  <a:tcPr/>
                </a:tc>
                <a:tc>
                  <a:txBody>
                    <a:bodyPr/>
                    <a:lstStyle/>
                    <a:p>
                      <a:r>
                        <a:rPr lang="fr-FR" sz="1200" noProof="0" dirty="0">
                          <a:latin typeface="Comic Sans MS" panose="030F0702030302020204" pitchFamily="66" charset="0"/>
                        </a:rPr>
                        <a:t>Qu’est-ce que tu fais pour éviter le stress au collège?</a:t>
                      </a:r>
                    </a:p>
                  </a:txBody>
                  <a:tcPr/>
                </a:tc>
                <a:extLst>
                  <a:ext uri="{0D108BD9-81ED-4DB2-BD59-A6C34878D82A}">
                    <a16:rowId xmlns:a16="http://schemas.microsoft.com/office/drawing/2014/main" xmlns="" val="1954249958"/>
                  </a:ext>
                </a:extLst>
              </a:tr>
              <a:tr h="370840">
                <a:tc>
                  <a:txBody>
                    <a:bodyPr/>
                    <a:lstStyle/>
                    <a:p>
                      <a:r>
                        <a:rPr lang="fr-FR" sz="1200" noProof="0" dirty="0">
                          <a:latin typeface="Comic Sans MS" panose="030F0702030302020204" pitchFamily="66" charset="0"/>
                        </a:rPr>
                        <a:t>21</a:t>
                      </a:r>
                    </a:p>
                  </a:txBody>
                  <a:tcPr/>
                </a:tc>
                <a:tc>
                  <a:txBody>
                    <a:bodyPr/>
                    <a:lstStyle/>
                    <a:p>
                      <a:r>
                        <a:rPr lang="fr-FR" sz="1200" noProof="0" dirty="0">
                          <a:latin typeface="Comic Sans MS" panose="030F0702030302020204" pitchFamily="66" charset="0"/>
                        </a:rPr>
                        <a:t>Tu aimerais partir</a:t>
                      </a:r>
                      <a:r>
                        <a:rPr lang="fr-FR" sz="1200" baseline="0" noProof="0" dirty="0">
                          <a:latin typeface="Comic Sans MS" panose="030F0702030302020204" pitchFamily="66" charset="0"/>
                        </a:rPr>
                        <a:t> en échange scolaire? Pourquoi / Pourquoi pas?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3438596408"/>
                  </a:ext>
                </a:extLst>
              </a:tr>
            </a:tbl>
          </a:graphicData>
        </a:graphic>
      </p:graphicFrame>
      <p:sp>
        <p:nvSpPr>
          <p:cNvPr id="4" name="TextBox 3"/>
          <p:cNvSpPr txBox="1"/>
          <p:nvPr/>
        </p:nvSpPr>
        <p:spPr>
          <a:xfrm>
            <a:off x="609600" y="66675"/>
            <a:ext cx="5562600" cy="338554"/>
          </a:xfrm>
          <a:prstGeom prst="rect">
            <a:avLst/>
          </a:prstGeom>
          <a:noFill/>
        </p:spPr>
        <p:txBody>
          <a:bodyPr wrap="square" rtlCol="0">
            <a:spAutoFit/>
          </a:bodyPr>
          <a:lstStyle/>
          <a:p>
            <a:pPr lvl="0">
              <a:defRPr/>
            </a:pPr>
            <a:r>
              <a:rPr lang="en-GB" sz="1600" dirty="0">
                <a:latin typeface="Comic Sans MS" panose="030F0702030302020204" pitchFamily="66" charset="0"/>
              </a:rPr>
              <a:t>Theme 3 – Current and future study and employment</a:t>
            </a:r>
          </a:p>
        </p:txBody>
      </p:sp>
    </p:spTree>
    <p:extLst>
      <p:ext uri="{BB962C8B-B14F-4D97-AF65-F5344CB8AC3E}">
        <p14:creationId xmlns:p14="http://schemas.microsoft.com/office/powerpoint/2010/main" val="31893150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19FD04-3318-4CCB-AAB3-60A96A68C538}" type="slidenum">
              <a:rPr lang="en-GB" smtClean="0"/>
              <a:t>15</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3193944015"/>
              </p:ext>
            </p:extLst>
          </p:nvPr>
        </p:nvGraphicFramePr>
        <p:xfrm>
          <a:off x="609600" y="609600"/>
          <a:ext cx="5638800" cy="7874000"/>
        </p:xfrm>
        <a:graphic>
          <a:graphicData uri="http://schemas.openxmlformats.org/drawingml/2006/table">
            <a:tbl>
              <a:tblPr firstRow="1" bandRow="1">
                <a:tableStyleId>{5940675A-B579-460E-94D1-54222C63F5DA}</a:tableStyleId>
              </a:tblPr>
              <a:tblGrid>
                <a:gridCol w="457200">
                  <a:extLst>
                    <a:ext uri="{9D8B030D-6E8A-4147-A177-3AD203B41FA5}">
                      <a16:colId xmlns:a16="http://schemas.microsoft.com/office/drawing/2014/main" xmlns="" val="20000"/>
                    </a:ext>
                  </a:extLst>
                </a:gridCol>
                <a:gridCol w="5181600">
                  <a:extLst>
                    <a:ext uri="{9D8B030D-6E8A-4147-A177-3AD203B41FA5}">
                      <a16:colId xmlns:a16="http://schemas.microsoft.com/office/drawing/2014/main" xmlns="" val="20001"/>
                    </a:ext>
                  </a:extLst>
                </a:gridCol>
              </a:tblGrid>
              <a:tr h="370840">
                <a:tc gridSpan="2">
                  <a:txBody>
                    <a:bodyPr/>
                    <a:lstStyle/>
                    <a:p>
                      <a:r>
                        <a:rPr lang="en-GB" sz="1600" b="1" i="0" u="none" strike="noStrike" kern="1200" baseline="0" dirty="0">
                          <a:solidFill>
                            <a:schemeClr val="tx1"/>
                          </a:solidFill>
                          <a:latin typeface="Comic Sans MS" panose="030F0702030302020204" pitchFamily="66" charset="0"/>
                          <a:ea typeface="+mn-ea"/>
                          <a:cs typeface="+mn-cs"/>
                        </a:rPr>
                        <a:t>Topic 3: Education post-16</a:t>
                      </a:r>
                    </a:p>
                  </a:txBody>
                  <a:tcPr/>
                </a:tc>
                <a:tc hMerge="1">
                  <a:txBody>
                    <a:bodyPr/>
                    <a:lstStyle/>
                    <a:p>
                      <a:endParaRPr lang="fr-FR" sz="1200" noProof="0" dirty="0">
                        <a:latin typeface="Comic Sans MS" panose="030F0702030302020204" pitchFamily="66" charset="0"/>
                      </a:endParaRPr>
                    </a:p>
                  </a:txBody>
                  <a:tcPr/>
                </a:tc>
                <a:extLst>
                  <a:ext uri="{0D108BD9-81ED-4DB2-BD59-A6C34878D82A}">
                    <a16:rowId xmlns:a16="http://schemas.microsoft.com/office/drawing/2014/main" xmlns="" val="1697668889"/>
                  </a:ext>
                </a:extLst>
              </a:tr>
              <a:tr h="370840">
                <a:tc>
                  <a:txBody>
                    <a:bodyPr/>
                    <a:lstStyle/>
                    <a:p>
                      <a:r>
                        <a:rPr lang="fr-FR" sz="1200" noProof="0" dirty="0">
                          <a:latin typeface="Comic Sans MS" panose="030F0702030302020204" pitchFamily="66" charset="0"/>
                        </a:rPr>
                        <a:t>22</a:t>
                      </a:r>
                    </a:p>
                  </a:txBody>
                  <a:tcPr/>
                </a:tc>
                <a:tc>
                  <a:txBody>
                    <a:bodyPr/>
                    <a:lstStyle/>
                    <a:p>
                      <a:r>
                        <a:rPr lang="fr-FR" sz="1200" noProof="0" dirty="0">
                          <a:latin typeface="Comic Sans MS" panose="030F0702030302020204" pitchFamily="66" charset="0"/>
                        </a:rPr>
                        <a:t>Que feras-tu après</a:t>
                      </a:r>
                      <a:r>
                        <a:rPr lang="fr-FR" sz="1200" baseline="0" noProof="0" dirty="0">
                          <a:latin typeface="Comic Sans MS" panose="030F0702030302020204" pitchFamily="66" charset="0"/>
                        </a:rPr>
                        <a:t> tes examens?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0"/>
                  </a:ext>
                </a:extLst>
              </a:tr>
              <a:tr h="370840">
                <a:tc>
                  <a:txBody>
                    <a:bodyPr/>
                    <a:lstStyle/>
                    <a:p>
                      <a:r>
                        <a:rPr lang="fr-FR" sz="1200" noProof="0" dirty="0">
                          <a:latin typeface="Comic Sans MS" panose="030F0702030302020204" pitchFamily="66" charset="0"/>
                        </a:rPr>
                        <a:t>23</a:t>
                      </a:r>
                    </a:p>
                  </a:txBody>
                  <a:tcPr/>
                </a:tc>
                <a:tc>
                  <a:txBody>
                    <a:bodyPr/>
                    <a:lstStyle/>
                    <a:p>
                      <a:r>
                        <a:rPr lang="fr-FR" sz="1200" noProof="0" dirty="0">
                          <a:latin typeface="Comic Sans MS" panose="030F0702030302020204" pitchFamily="66" charset="0"/>
                        </a:rPr>
                        <a:t>Qu’est-ce que tu espères faire plus tard?</a:t>
                      </a:r>
                    </a:p>
                  </a:txBody>
                  <a:tcPr/>
                </a:tc>
                <a:extLst>
                  <a:ext uri="{0D108BD9-81ED-4DB2-BD59-A6C34878D82A}">
                    <a16:rowId xmlns:a16="http://schemas.microsoft.com/office/drawing/2014/main" xmlns="" val="10001"/>
                  </a:ext>
                </a:extLst>
              </a:tr>
              <a:tr h="370840">
                <a:tc>
                  <a:txBody>
                    <a:bodyPr/>
                    <a:lstStyle/>
                    <a:p>
                      <a:r>
                        <a:rPr lang="fr-FR" sz="1200" noProof="0" dirty="0">
                          <a:latin typeface="Comic Sans MS" panose="030F0702030302020204" pitchFamily="66" charset="0"/>
                        </a:rPr>
                        <a:t>24</a:t>
                      </a:r>
                    </a:p>
                  </a:txBody>
                  <a:tcPr/>
                </a:tc>
                <a:tc>
                  <a:txBody>
                    <a:bodyPr/>
                    <a:lstStyle/>
                    <a:p>
                      <a:r>
                        <a:rPr lang="fr-FR" sz="1200" noProof="0" dirty="0">
                          <a:latin typeface="Comic Sans MS" panose="030F0702030302020204" pitchFamily="66" charset="0"/>
                        </a:rPr>
                        <a:t>Tu as l’intention de continuer tes études à l’université? Pourquoi</a:t>
                      </a:r>
                      <a:r>
                        <a:rPr lang="fr-FR" sz="1200" baseline="0" noProof="0" dirty="0">
                          <a:latin typeface="Comic Sans MS" panose="030F0702030302020204" pitchFamily="66" charset="0"/>
                        </a:rPr>
                        <a:t> (pas)?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2"/>
                  </a:ext>
                </a:extLst>
              </a:tr>
              <a:tr h="370840">
                <a:tc>
                  <a:txBody>
                    <a:bodyPr/>
                    <a:lstStyle/>
                    <a:p>
                      <a:r>
                        <a:rPr lang="fr-FR" sz="1200" noProof="0" dirty="0">
                          <a:latin typeface="Comic Sans MS" panose="030F0702030302020204" pitchFamily="66" charset="0"/>
                        </a:rPr>
                        <a:t>25</a:t>
                      </a:r>
                    </a:p>
                  </a:txBody>
                  <a:tcPr/>
                </a:tc>
                <a:tc>
                  <a:txBody>
                    <a:bodyPr/>
                    <a:lstStyle/>
                    <a:p>
                      <a:r>
                        <a:rPr lang="fr-FR" sz="1200" noProof="0" dirty="0">
                          <a:latin typeface="Comic Sans MS" panose="030F0702030302020204" pitchFamily="66" charset="0"/>
                        </a:rPr>
                        <a:t>Quels</a:t>
                      </a:r>
                      <a:r>
                        <a:rPr lang="fr-FR" sz="1200" baseline="0" noProof="0" dirty="0">
                          <a:latin typeface="Comic Sans MS" panose="030F0702030302020204" pitchFamily="66" charset="0"/>
                        </a:rPr>
                        <a:t> sont les avantages de faire un apprentissage?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3"/>
                  </a:ext>
                </a:extLst>
              </a:tr>
              <a:tr h="370840">
                <a:tc>
                  <a:txBody>
                    <a:bodyPr/>
                    <a:lstStyle/>
                    <a:p>
                      <a:r>
                        <a:rPr lang="fr-FR" sz="1200" noProof="0" dirty="0">
                          <a:latin typeface="Comic Sans MS" panose="030F0702030302020204" pitchFamily="66" charset="0"/>
                        </a:rPr>
                        <a:t>26</a:t>
                      </a:r>
                    </a:p>
                  </a:txBody>
                  <a:tcPr/>
                </a:tc>
                <a:tc>
                  <a:txBody>
                    <a:bodyPr/>
                    <a:lstStyle/>
                    <a:p>
                      <a:r>
                        <a:rPr lang="fr-FR" sz="1200" noProof="0" dirty="0">
                          <a:latin typeface="Comic Sans MS" panose="030F0702030302020204" pitchFamily="66" charset="0"/>
                        </a:rPr>
                        <a:t>Tu aimerais</a:t>
                      </a:r>
                      <a:r>
                        <a:rPr lang="fr-FR" sz="1200" baseline="0" noProof="0" dirty="0">
                          <a:latin typeface="Comic Sans MS" panose="030F0702030302020204" pitchFamily="66" charset="0"/>
                        </a:rPr>
                        <a:t> prendre une année sabbatique? Pourquoi (pas)?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4"/>
                  </a:ext>
                </a:extLst>
              </a:tr>
              <a:tr h="370840">
                <a:tc>
                  <a:txBody>
                    <a:bodyPr/>
                    <a:lstStyle/>
                    <a:p>
                      <a:r>
                        <a:rPr lang="fr-FR" sz="1200" noProof="0" dirty="0">
                          <a:latin typeface="Comic Sans MS" panose="030F0702030302020204" pitchFamily="66" charset="0"/>
                        </a:rPr>
                        <a:t>27</a:t>
                      </a:r>
                    </a:p>
                  </a:txBody>
                  <a:tcPr/>
                </a:tc>
                <a:tc>
                  <a:txBody>
                    <a:bodyPr/>
                    <a:lstStyle/>
                    <a:p>
                      <a:r>
                        <a:rPr lang="fr-FR" sz="1200" noProof="0" dirty="0">
                          <a:latin typeface="Comic Sans MS" panose="030F0702030302020204" pitchFamily="66" charset="0"/>
                        </a:rPr>
                        <a:t>Que ferais-tu?</a:t>
                      </a:r>
                    </a:p>
                  </a:txBody>
                  <a:tcPr/>
                </a:tc>
                <a:extLst>
                  <a:ext uri="{0D108BD9-81ED-4DB2-BD59-A6C34878D82A}">
                    <a16:rowId xmlns:a16="http://schemas.microsoft.com/office/drawing/2014/main" xmlns="" val="2258705670"/>
                  </a:ext>
                </a:extLst>
              </a:tr>
              <a:tr h="370840">
                <a:tc gridSpan="2">
                  <a:txBody>
                    <a:bodyPr/>
                    <a:lstStyle/>
                    <a:p>
                      <a:r>
                        <a:rPr lang="en-GB" sz="1600" b="1" i="0" u="none" strike="noStrike" kern="1200" baseline="0" dirty="0">
                          <a:solidFill>
                            <a:schemeClr val="tx1"/>
                          </a:solidFill>
                          <a:latin typeface="Comic Sans MS" panose="030F0702030302020204" pitchFamily="66" charset="0"/>
                          <a:ea typeface="+mn-ea"/>
                          <a:cs typeface="+mn-cs"/>
                        </a:rPr>
                        <a:t>Topic 4: Jobs, career choices and ambitions</a:t>
                      </a:r>
                    </a:p>
                  </a:txBody>
                  <a:tcPr/>
                </a:tc>
                <a:tc hMerge="1">
                  <a:txBody>
                    <a:bodyPr/>
                    <a:lstStyle/>
                    <a:p>
                      <a:endParaRPr lang="fr-FR" sz="1200" noProof="0" dirty="0">
                        <a:latin typeface="Comic Sans MS" panose="030F0702030302020204" pitchFamily="66" charset="0"/>
                      </a:endParaRPr>
                    </a:p>
                  </a:txBody>
                  <a:tcPr/>
                </a:tc>
                <a:extLst>
                  <a:ext uri="{0D108BD9-81ED-4DB2-BD59-A6C34878D82A}">
                    <a16:rowId xmlns:a16="http://schemas.microsoft.com/office/drawing/2014/main" xmlns="" val="2620642925"/>
                  </a:ext>
                </a:extLst>
              </a:tr>
              <a:tr h="370840">
                <a:tc>
                  <a:txBody>
                    <a:bodyPr/>
                    <a:lstStyle/>
                    <a:p>
                      <a:r>
                        <a:rPr lang="fr-FR" sz="1200" noProof="0" dirty="0">
                          <a:latin typeface="Comic Sans MS" panose="030F0702030302020204" pitchFamily="66" charset="0"/>
                        </a:rPr>
                        <a:t>28</a:t>
                      </a:r>
                    </a:p>
                  </a:txBody>
                  <a:tcPr/>
                </a:tc>
                <a:tc>
                  <a:txBody>
                    <a:bodyPr/>
                    <a:lstStyle/>
                    <a:p>
                      <a:r>
                        <a:rPr lang="fr-FR" sz="1200" noProof="0" dirty="0">
                          <a:latin typeface="Comic Sans MS" panose="030F0702030302020204" pitchFamily="66" charset="0"/>
                        </a:rPr>
                        <a:t>Dans quel secteur voudrais-tu travailler?</a:t>
                      </a:r>
                    </a:p>
                  </a:txBody>
                  <a:tcPr/>
                </a:tc>
                <a:extLst>
                  <a:ext uri="{0D108BD9-81ED-4DB2-BD59-A6C34878D82A}">
                    <a16:rowId xmlns:a16="http://schemas.microsoft.com/office/drawing/2014/main" xmlns="" val="10016"/>
                  </a:ext>
                </a:extLst>
              </a:tr>
              <a:tr h="370840">
                <a:tc>
                  <a:txBody>
                    <a:bodyPr/>
                    <a:lstStyle/>
                    <a:p>
                      <a:r>
                        <a:rPr lang="fr-FR" sz="1200" noProof="0" dirty="0">
                          <a:latin typeface="Comic Sans MS" panose="030F0702030302020204" pitchFamily="66" charset="0"/>
                        </a:rPr>
                        <a:t>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Quel métier voudrais-tu faire? Pourquoi?</a:t>
                      </a:r>
                    </a:p>
                  </a:txBody>
                  <a:tcPr/>
                </a:tc>
                <a:extLst>
                  <a:ext uri="{0D108BD9-81ED-4DB2-BD59-A6C34878D82A}">
                    <a16:rowId xmlns:a16="http://schemas.microsoft.com/office/drawing/2014/main" xmlns="" val="237130292"/>
                  </a:ext>
                </a:extLst>
              </a:tr>
              <a:tr h="370840">
                <a:tc>
                  <a:txBody>
                    <a:bodyPr/>
                    <a:lstStyle/>
                    <a:p>
                      <a:r>
                        <a:rPr lang="fr-FR" sz="1200" noProof="0" dirty="0">
                          <a:latin typeface="Comic Sans MS" panose="030F0702030302020204" pitchFamily="66" charset="0"/>
                        </a:rPr>
                        <a:t>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Quel est le mieux</a:t>
                      </a:r>
                      <a:r>
                        <a:rPr lang="fr-FR" sz="1200" baseline="0" noProof="0" dirty="0">
                          <a:latin typeface="Comic Sans MS" panose="030F0702030302020204" pitchFamily="66" charset="0"/>
                        </a:rPr>
                        <a:t> de ce travail? </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7"/>
                  </a:ext>
                </a:extLst>
              </a:tr>
              <a:tr h="370840">
                <a:tc>
                  <a:txBody>
                    <a:bodyPr/>
                    <a:lstStyle/>
                    <a:p>
                      <a:r>
                        <a:rPr lang="fr-FR" sz="1200" noProof="0" dirty="0">
                          <a:latin typeface="Comic Sans MS" panose="030F0702030302020204" pitchFamily="66" charset="0"/>
                        </a:rPr>
                        <a:t>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aseline="0" noProof="0" dirty="0">
                          <a:latin typeface="Comic Sans MS" panose="030F0702030302020204" pitchFamily="66" charset="0"/>
                        </a:rPr>
                        <a:t>Et le pire?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8"/>
                  </a:ext>
                </a:extLst>
              </a:tr>
              <a:tr h="370840">
                <a:tc>
                  <a:txBody>
                    <a:bodyPr/>
                    <a:lstStyle/>
                    <a:p>
                      <a:r>
                        <a:rPr lang="fr-FR" sz="1200" noProof="0" dirty="0">
                          <a:latin typeface="Comic Sans MS" panose="030F0702030302020204" pitchFamily="66" charset="0"/>
                        </a:rPr>
                        <a:t>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Quelles sont les qualités nécessaires pour travailler dans ce secteur?</a:t>
                      </a:r>
                    </a:p>
                  </a:txBody>
                  <a:tcPr/>
                </a:tc>
                <a:extLst>
                  <a:ext uri="{0D108BD9-81ED-4DB2-BD59-A6C34878D82A}">
                    <a16:rowId xmlns:a16="http://schemas.microsoft.com/office/drawing/2014/main" xmlns="" val="10019"/>
                  </a:ext>
                </a:extLst>
              </a:tr>
              <a:tr h="370840">
                <a:tc>
                  <a:txBody>
                    <a:bodyPr/>
                    <a:lstStyle/>
                    <a:p>
                      <a:r>
                        <a:rPr lang="fr-FR" sz="1200" noProof="0" dirty="0">
                          <a:latin typeface="Comic Sans MS" panose="030F0702030302020204" pitchFamily="66" charset="0"/>
                        </a:rPr>
                        <a:t>33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Parle-moi de tes qualités personnelles. Tu serais un(e) bon(ne) employé(e)? </a:t>
                      </a:r>
                    </a:p>
                  </a:txBody>
                  <a:tcPr/>
                </a:tc>
                <a:extLst>
                  <a:ext uri="{0D108BD9-81ED-4DB2-BD59-A6C34878D82A}">
                    <a16:rowId xmlns:a16="http://schemas.microsoft.com/office/drawing/2014/main" xmlns="" val="827825076"/>
                  </a:ext>
                </a:extLst>
              </a:tr>
              <a:tr h="370840">
                <a:tc>
                  <a:txBody>
                    <a:bodyPr/>
                    <a:lstStyle/>
                    <a:p>
                      <a:r>
                        <a:rPr lang="fr-FR" sz="1200" noProof="0" dirty="0">
                          <a:latin typeface="Comic Sans MS" panose="030F0702030302020204" pitchFamily="66" charset="0"/>
                        </a:rPr>
                        <a:t>34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Qu’est-ce que tu ne voudrais</a:t>
                      </a:r>
                      <a:r>
                        <a:rPr lang="fr-FR" sz="1200" baseline="0" noProof="0" dirty="0">
                          <a:latin typeface="Comic Sans MS" panose="030F0702030302020204" pitchFamily="66" charset="0"/>
                        </a:rPr>
                        <a:t> pas faire comme travail?</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395979369"/>
                  </a:ext>
                </a:extLst>
              </a:tr>
              <a:tr h="370840">
                <a:tc>
                  <a:txBody>
                    <a:bodyPr/>
                    <a:lstStyle/>
                    <a:p>
                      <a:r>
                        <a:rPr lang="fr-FR" sz="1200" noProof="0" dirty="0">
                          <a:latin typeface="Comic Sans MS" panose="030F0702030302020204" pitchFamily="66" charset="0"/>
                        </a:rPr>
                        <a:t>35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Est-ce</a:t>
                      </a:r>
                      <a:r>
                        <a:rPr lang="fr-FR" sz="1200" baseline="0" noProof="0" dirty="0">
                          <a:latin typeface="Comic Sans MS" panose="030F0702030302020204" pitchFamily="66" charset="0"/>
                        </a:rPr>
                        <a:t> que tu as un petit boulot? C’est comment?</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28577594"/>
                  </a:ext>
                </a:extLst>
              </a:tr>
              <a:tr h="370840">
                <a:tc>
                  <a:txBody>
                    <a:bodyPr/>
                    <a:lstStyle/>
                    <a:p>
                      <a:r>
                        <a:rPr lang="fr-FR" sz="1200" noProof="0" dirty="0">
                          <a:latin typeface="Comic Sans MS" panose="030F0702030302020204" pitchFamily="66" charset="0"/>
                        </a:rPr>
                        <a:t>36</a:t>
                      </a:r>
                    </a:p>
                  </a:txBody>
                  <a:tcPr/>
                </a:tc>
                <a:tc>
                  <a:txBody>
                    <a:bodyPr/>
                    <a:lstStyle/>
                    <a:p>
                      <a:r>
                        <a:rPr lang="fr-FR" sz="1200" noProof="0" dirty="0">
                          <a:latin typeface="Comic Sans MS" panose="030F0702030302020204" pitchFamily="66" charset="0"/>
                        </a:rPr>
                        <a:t>Est-ce que tu as fait</a:t>
                      </a:r>
                      <a:r>
                        <a:rPr lang="fr-FR" sz="1200" baseline="0" noProof="0" dirty="0">
                          <a:latin typeface="Comic Sans MS" panose="030F0702030302020204" pitchFamily="66" charset="0"/>
                        </a:rPr>
                        <a:t> un stage en entreprise? C’était comment?</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2683911495"/>
                  </a:ext>
                </a:extLst>
              </a:tr>
              <a:tr h="370840">
                <a:tc>
                  <a:txBody>
                    <a:bodyPr/>
                    <a:lstStyle/>
                    <a:p>
                      <a:r>
                        <a:rPr lang="fr-FR" sz="1200" noProof="0" dirty="0">
                          <a:latin typeface="Comic Sans MS" panose="030F0702030302020204" pitchFamily="66" charset="0"/>
                        </a:rPr>
                        <a:t>37</a:t>
                      </a:r>
                    </a:p>
                  </a:txBody>
                  <a:tcPr/>
                </a:tc>
                <a:tc>
                  <a:txBody>
                    <a:bodyPr/>
                    <a:lstStyle/>
                    <a:p>
                      <a:r>
                        <a:rPr lang="fr-FR" sz="1200" noProof="0" dirty="0">
                          <a:latin typeface="Comic Sans MS" panose="030F0702030302020204" pitchFamily="66" charset="0"/>
                        </a:rPr>
                        <a:t>Comment</a:t>
                      </a:r>
                      <a:r>
                        <a:rPr lang="fr-FR" sz="1200" baseline="0" noProof="0" dirty="0">
                          <a:latin typeface="Comic Sans MS" panose="030F0702030302020204" pitchFamily="66" charset="0"/>
                        </a:rPr>
                        <a:t> serait ton travail idéal?</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3676406608"/>
                  </a:ext>
                </a:extLst>
              </a:tr>
              <a:tr h="370840">
                <a:tc>
                  <a:txBody>
                    <a:bodyPr/>
                    <a:lstStyle/>
                    <a:p>
                      <a:r>
                        <a:rPr lang="fr-FR" sz="1200" noProof="0" dirty="0">
                          <a:latin typeface="Comic Sans MS" panose="030F0702030302020204" pitchFamily="66" charset="0"/>
                        </a:rPr>
                        <a:t>38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Quelles sont tes ambitions</a:t>
                      </a:r>
                      <a:r>
                        <a:rPr lang="fr-FR" sz="1200" baseline="0" noProof="0" dirty="0">
                          <a:latin typeface="Comic Sans MS" panose="030F0702030302020204" pitchFamily="66" charset="0"/>
                        </a:rPr>
                        <a:t>?</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3028847070"/>
                  </a:ext>
                </a:extLst>
              </a:tr>
              <a:tr h="370840">
                <a:tc>
                  <a:txBody>
                    <a:bodyPr/>
                    <a:lstStyle/>
                    <a:p>
                      <a:r>
                        <a:rPr lang="fr-FR" sz="1200" noProof="0" dirty="0">
                          <a:latin typeface="Comic Sans MS" panose="030F0702030302020204" pitchFamily="66" charset="0"/>
                        </a:rPr>
                        <a:t>39</a:t>
                      </a:r>
                    </a:p>
                  </a:txBody>
                  <a:tcPr/>
                </a:tc>
                <a:tc>
                  <a:txBody>
                    <a:bodyPr/>
                    <a:lstStyle/>
                    <a:p>
                      <a:r>
                        <a:rPr lang="fr-FR" sz="1200" noProof="0" dirty="0">
                          <a:latin typeface="Comic Sans MS" panose="030F0702030302020204" pitchFamily="66" charset="0"/>
                        </a:rPr>
                        <a:t>Est-ce que le</a:t>
                      </a:r>
                      <a:r>
                        <a:rPr lang="fr-FR" sz="1200" baseline="0" noProof="0" dirty="0">
                          <a:latin typeface="Comic Sans MS" panose="030F0702030302020204" pitchFamily="66" charset="0"/>
                        </a:rPr>
                        <a:t> salaire est important? </a:t>
                      </a:r>
                      <a:r>
                        <a:rPr lang="fr-FR" sz="1200" noProof="0" dirty="0">
                          <a:latin typeface="Comic Sans MS" panose="030F0702030302020204" pitchFamily="66" charset="0"/>
                        </a:rPr>
                        <a:t>Pourquoi</a:t>
                      </a:r>
                      <a:r>
                        <a:rPr lang="fr-FR" sz="1200" baseline="0" noProof="0" dirty="0">
                          <a:latin typeface="Comic Sans MS" panose="030F0702030302020204" pitchFamily="66" charset="0"/>
                        </a:rPr>
                        <a:t> (pas)?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954249958"/>
                  </a:ext>
                </a:extLst>
              </a:tr>
              <a:tr h="370840">
                <a:tc>
                  <a:txBody>
                    <a:bodyPr/>
                    <a:lstStyle/>
                    <a:p>
                      <a:r>
                        <a:rPr lang="fr-FR" sz="1200" noProof="0">
                          <a:latin typeface="Comic Sans MS" panose="030F0702030302020204" pitchFamily="66" charset="0"/>
                        </a:rPr>
                        <a:t>40</a:t>
                      </a:r>
                      <a:endParaRPr lang="fr-FR" sz="1200" noProof="0" dirty="0">
                        <a:latin typeface="Comic Sans MS" panose="030F0702030302020204" pitchFamily="66" charset="0"/>
                      </a:endParaRPr>
                    </a:p>
                  </a:txBody>
                  <a:tcPr/>
                </a:tc>
                <a:tc>
                  <a:txBody>
                    <a:bodyPr/>
                    <a:lstStyle/>
                    <a:p>
                      <a:r>
                        <a:rPr lang="fr-FR" sz="1200" noProof="0" dirty="0">
                          <a:latin typeface="Comic Sans MS" panose="030F0702030302020204" pitchFamily="66" charset="0"/>
                        </a:rPr>
                        <a:t>Voudrais-tu travailler à l’étranger? Pourquoi</a:t>
                      </a:r>
                      <a:r>
                        <a:rPr lang="fr-FR" sz="1200" baseline="0" noProof="0" dirty="0">
                          <a:latin typeface="Comic Sans MS" panose="030F0702030302020204" pitchFamily="66" charset="0"/>
                        </a:rPr>
                        <a:t> (pas)?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999864082"/>
                  </a:ext>
                </a:extLst>
              </a:tr>
            </a:tbl>
          </a:graphicData>
        </a:graphic>
      </p:graphicFrame>
      <p:sp>
        <p:nvSpPr>
          <p:cNvPr id="4" name="TextBox 3"/>
          <p:cNvSpPr txBox="1"/>
          <p:nvPr/>
        </p:nvSpPr>
        <p:spPr>
          <a:xfrm>
            <a:off x="609600" y="66675"/>
            <a:ext cx="5562600" cy="338554"/>
          </a:xfrm>
          <a:prstGeom prst="rect">
            <a:avLst/>
          </a:prstGeom>
          <a:noFill/>
        </p:spPr>
        <p:txBody>
          <a:bodyPr wrap="square" rtlCol="0">
            <a:spAutoFit/>
          </a:bodyPr>
          <a:lstStyle/>
          <a:p>
            <a:pPr lvl="0">
              <a:defRPr/>
            </a:pPr>
            <a:r>
              <a:rPr lang="en-GB" sz="1600" dirty="0">
                <a:latin typeface="Comic Sans MS" panose="030F0702030302020204" pitchFamily="66" charset="0"/>
              </a:rPr>
              <a:t>Theme 3 – Current and future study and employment</a:t>
            </a:r>
          </a:p>
        </p:txBody>
      </p:sp>
    </p:spTree>
    <p:extLst>
      <p:ext uri="{BB962C8B-B14F-4D97-AF65-F5344CB8AC3E}">
        <p14:creationId xmlns:p14="http://schemas.microsoft.com/office/powerpoint/2010/main" val="960037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19FD04-3318-4CCB-AAB3-60A96A68C538}" type="slidenum">
              <a:rPr lang="en-GB" smtClean="0"/>
              <a:t>16</a:t>
            </a:fld>
            <a:endParaRPr lang="en-GB"/>
          </a:p>
        </p:txBody>
      </p:sp>
      <p:sp>
        <p:nvSpPr>
          <p:cNvPr id="3" name="Rectangle 2"/>
          <p:cNvSpPr/>
          <p:nvPr/>
        </p:nvSpPr>
        <p:spPr>
          <a:xfrm>
            <a:off x="475248" y="321260"/>
            <a:ext cx="6039852" cy="7739811"/>
          </a:xfrm>
          <a:prstGeom prst="rect">
            <a:avLst/>
          </a:prstGeom>
        </p:spPr>
        <p:txBody>
          <a:bodyPr wrap="square">
            <a:spAutoFit/>
          </a:bodyPr>
          <a:lstStyle/>
          <a:p>
            <a:pPr algn="ctr">
              <a:lnSpc>
                <a:spcPct val="107000"/>
              </a:lnSpc>
              <a:spcAft>
                <a:spcPts val="800"/>
              </a:spcAft>
            </a:pPr>
            <a:r>
              <a:rPr lang="en-GB" sz="1600" b="1" dirty="0">
                <a:latin typeface="Segoe Print" panose="02000600000000000000" pitchFamily="2" charset="0"/>
                <a:ea typeface="Calibri" panose="020F0502020204030204" pitchFamily="34" charset="0"/>
                <a:cs typeface="Times New Roman" panose="02020603050405020304" pitchFamily="18" charset="0"/>
              </a:rPr>
              <a:t>HOW TO DO WELL IN YOUR SPEAKING EXAM</a:t>
            </a:r>
          </a:p>
          <a:p>
            <a:pPr algn="ctr">
              <a:lnSpc>
                <a:spcPct val="107000"/>
              </a:lnSpc>
              <a:spcAft>
                <a:spcPts val="800"/>
              </a:spcAft>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US" sz="1400" dirty="0">
                <a:latin typeface="Comic Sans MS" panose="030F0702030302020204" pitchFamily="66" charset="0"/>
                <a:ea typeface="Calibri" panose="020F0502020204030204" pitchFamily="34" charset="0"/>
                <a:cs typeface="Times New Roman" panose="02020603050405020304" pitchFamily="18" charset="0"/>
              </a:rPr>
              <a:t>DEVELOP YOUR ANSWERS – and use connectives to link your ideas (there should be a minimum of 3 elements to each of your answers). Think about where/ why/ how/ when something happens. Include opinions and justify your points of view. </a:t>
            </a:r>
          </a:p>
          <a:p>
            <a:pPr marL="342900" lvl="0" indent="-342900">
              <a:lnSpc>
                <a:spcPct val="107000"/>
              </a:lnSpc>
              <a:spcAft>
                <a:spcPts val="0"/>
              </a:spcAft>
              <a:buFont typeface="+mj-lt"/>
              <a:buAutoNum type="arabicPeriod"/>
            </a:pPr>
            <a:endParaRPr lang="en-US" sz="1400" dirty="0">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US" sz="1400" dirty="0">
                <a:latin typeface="Comic Sans MS" panose="030F0702030302020204" pitchFamily="66" charset="0"/>
                <a:ea typeface="Calibri" panose="020F0502020204030204" pitchFamily="34" charset="0"/>
                <a:cs typeface="Times New Roman" panose="02020603050405020304" pitchFamily="18" charset="0"/>
              </a:rPr>
              <a:t>INCLUDE A VARIETY OF TENSES – you can develop a single answer this way </a:t>
            </a:r>
            <a:r>
              <a:rPr lang="en-US" sz="1400" dirty="0" err="1">
                <a:latin typeface="Comic Sans MS" panose="030F0702030302020204" pitchFamily="66" charset="0"/>
                <a:ea typeface="Calibri" panose="020F0502020204030204" pitchFamily="34" charset="0"/>
                <a:cs typeface="Times New Roman" panose="02020603050405020304" pitchFamily="18" charset="0"/>
              </a:rPr>
              <a:t>eg</a:t>
            </a:r>
            <a:r>
              <a:rPr lang="en-US" sz="1400" dirty="0">
                <a:latin typeface="Comic Sans MS" panose="030F0702030302020204" pitchFamily="66" charset="0"/>
                <a:ea typeface="Calibri" panose="020F0502020204030204" pitchFamily="34" charset="0"/>
                <a:cs typeface="Times New Roman" panose="02020603050405020304" pitchFamily="18" charset="0"/>
              </a:rPr>
              <a:t>: </a:t>
            </a:r>
            <a:r>
              <a:rPr lang="en-US" sz="1400" b="1" i="1" dirty="0" err="1">
                <a:latin typeface="Comic Sans MS" panose="030F0702030302020204" pitchFamily="66" charset="0"/>
                <a:ea typeface="Calibri" panose="020F0502020204030204" pitchFamily="34" charset="0"/>
                <a:cs typeface="Times New Roman" panose="02020603050405020304" pitchFamily="18" charset="0"/>
              </a:rPr>
              <a:t>Normalement</a:t>
            </a:r>
            <a:r>
              <a:rPr lang="en-US" sz="1400" i="1" dirty="0">
                <a:latin typeface="Comic Sans MS" panose="030F0702030302020204" pitchFamily="66" charset="0"/>
                <a:ea typeface="Calibri" panose="020F0502020204030204" pitchFamily="34" charset="0"/>
                <a:cs typeface="Times New Roman" panose="02020603050405020304" pitchFamily="18" charset="0"/>
              </a:rPr>
              <a:t>, </a:t>
            </a:r>
            <a:r>
              <a:rPr lang="en-US" sz="1400" i="1" dirty="0" err="1">
                <a:latin typeface="Comic Sans MS" panose="030F0702030302020204" pitchFamily="66" charset="0"/>
                <a:ea typeface="Calibri" panose="020F0502020204030204" pitchFamily="34" charset="0"/>
                <a:cs typeface="Times New Roman" panose="02020603050405020304" pitchFamily="18" charset="0"/>
              </a:rPr>
              <a:t>je</a:t>
            </a:r>
            <a:r>
              <a:rPr lang="en-US" sz="1400" i="1" dirty="0">
                <a:latin typeface="Comic Sans MS" panose="030F0702030302020204" pitchFamily="66" charset="0"/>
                <a:ea typeface="Calibri" panose="020F0502020204030204" pitchFamily="34" charset="0"/>
                <a:cs typeface="Times New Roman" panose="02020603050405020304" pitchFamily="18" charset="0"/>
              </a:rPr>
              <a:t> </a:t>
            </a:r>
            <a:r>
              <a:rPr lang="en-US" sz="1400" i="1" dirty="0" err="1">
                <a:latin typeface="Comic Sans MS" panose="030F0702030302020204" pitchFamily="66" charset="0"/>
                <a:ea typeface="Calibri" panose="020F0502020204030204" pitchFamily="34" charset="0"/>
                <a:cs typeface="Times New Roman" panose="02020603050405020304" pitchFamily="18" charset="0"/>
              </a:rPr>
              <a:t>fais</a:t>
            </a:r>
            <a:r>
              <a:rPr lang="en-US" sz="1400" i="1" dirty="0">
                <a:latin typeface="Comic Sans MS" panose="030F0702030302020204" pitchFamily="66" charset="0"/>
                <a:ea typeface="Calibri" panose="020F0502020204030204" pitchFamily="34" charset="0"/>
                <a:cs typeface="Times New Roman" panose="02020603050405020304" pitchFamily="18" charset="0"/>
              </a:rPr>
              <a:t>… </a:t>
            </a:r>
            <a:r>
              <a:rPr lang="en-US" sz="1400" b="1" i="1" dirty="0" err="1">
                <a:latin typeface="Comic Sans MS" panose="030F0702030302020204" pitchFamily="66" charset="0"/>
                <a:ea typeface="Calibri" panose="020F0502020204030204" pitchFamily="34" charset="0"/>
                <a:cs typeface="Times New Roman" panose="02020603050405020304" pitchFamily="18" charset="0"/>
              </a:rPr>
              <a:t>mais</a:t>
            </a:r>
            <a:r>
              <a:rPr lang="en-US" sz="1400" b="1" i="1" dirty="0">
                <a:latin typeface="Comic Sans MS" panose="030F0702030302020204" pitchFamily="66" charset="0"/>
                <a:ea typeface="Calibri" panose="020F0502020204030204" pitchFamily="34" charset="0"/>
                <a:cs typeface="Times New Roman" panose="02020603050405020304" pitchFamily="18" charset="0"/>
              </a:rPr>
              <a:t> </a:t>
            </a:r>
            <a:r>
              <a:rPr lang="en-US" sz="1400" b="1" i="1" dirty="0" err="1">
                <a:latin typeface="Comic Sans MS" panose="030F0702030302020204" pitchFamily="66" charset="0"/>
                <a:ea typeface="Calibri" panose="020F0502020204030204" pitchFamily="34" charset="0"/>
                <a:cs typeface="Times New Roman" panose="02020603050405020304" pitchFamily="18" charset="0"/>
              </a:rPr>
              <a:t>hier</a:t>
            </a:r>
            <a:r>
              <a:rPr lang="en-US" sz="1400" b="1" i="1" dirty="0">
                <a:latin typeface="Comic Sans MS" panose="030F0702030302020204" pitchFamily="66" charset="0"/>
                <a:ea typeface="Calibri" panose="020F0502020204030204" pitchFamily="34" charset="0"/>
                <a:cs typeface="Times New Roman" panose="02020603050405020304" pitchFamily="18" charset="0"/>
              </a:rPr>
              <a:t> </a:t>
            </a:r>
            <a:r>
              <a:rPr lang="en-US" sz="1400" i="1" dirty="0" err="1">
                <a:latin typeface="Comic Sans MS" panose="030F0702030302020204" pitchFamily="66" charset="0"/>
                <a:ea typeface="Calibri" panose="020F0502020204030204" pitchFamily="34" charset="0"/>
                <a:cs typeface="Times New Roman" panose="02020603050405020304" pitchFamily="18" charset="0"/>
              </a:rPr>
              <a:t>j’ai</a:t>
            </a:r>
            <a:r>
              <a:rPr lang="en-US" sz="1400" i="1" dirty="0">
                <a:latin typeface="Comic Sans MS" panose="030F0702030302020204" pitchFamily="66" charset="0"/>
                <a:ea typeface="Calibri" panose="020F0502020204030204" pitchFamily="34" charset="0"/>
                <a:cs typeface="Times New Roman" panose="02020603050405020304" pitchFamily="18" charset="0"/>
              </a:rPr>
              <a:t> fait… </a:t>
            </a:r>
            <a:r>
              <a:rPr lang="en-US" sz="1400" b="1" i="1" dirty="0">
                <a:latin typeface="Comic Sans MS" panose="030F0702030302020204" pitchFamily="66" charset="0"/>
                <a:ea typeface="Calibri" panose="020F0502020204030204" pitchFamily="34" charset="0"/>
                <a:cs typeface="Times New Roman" panose="02020603050405020304" pitchFamily="18" charset="0"/>
              </a:rPr>
              <a:t>par </a:t>
            </a:r>
            <a:r>
              <a:rPr lang="en-US" sz="1400" b="1" i="1" dirty="0" err="1">
                <a:latin typeface="Comic Sans MS" panose="030F0702030302020204" pitchFamily="66" charset="0"/>
                <a:ea typeface="Calibri" panose="020F0502020204030204" pitchFamily="34" charset="0"/>
                <a:cs typeface="Times New Roman" panose="02020603050405020304" pitchFamily="18" charset="0"/>
              </a:rPr>
              <a:t>contre</a:t>
            </a:r>
            <a:r>
              <a:rPr lang="en-US" sz="1400" b="1" i="1" dirty="0">
                <a:latin typeface="Comic Sans MS" panose="030F0702030302020204" pitchFamily="66" charset="0"/>
                <a:ea typeface="Calibri" panose="020F0502020204030204" pitchFamily="34" charset="0"/>
                <a:cs typeface="Times New Roman" panose="02020603050405020304" pitchFamily="18" charset="0"/>
              </a:rPr>
              <a:t> </a:t>
            </a:r>
            <a:r>
              <a:rPr lang="en-US" sz="1400" b="1" i="1" dirty="0" err="1">
                <a:latin typeface="Comic Sans MS" panose="030F0702030302020204" pitchFamily="66" charset="0"/>
                <a:ea typeface="Calibri" panose="020F0502020204030204" pitchFamily="34" charset="0"/>
                <a:cs typeface="Times New Roman" panose="02020603050405020304" pitchFamily="18" charset="0"/>
              </a:rPr>
              <a:t>demain</a:t>
            </a:r>
            <a:r>
              <a:rPr lang="en-US" sz="1400" b="1" i="1" dirty="0">
                <a:latin typeface="Comic Sans MS" panose="030F0702030302020204" pitchFamily="66" charset="0"/>
                <a:ea typeface="Calibri" panose="020F0502020204030204" pitchFamily="34" charset="0"/>
                <a:cs typeface="Times New Roman" panose="02020603050405020304" pitchFamily="18" charset="0"/>
              </a:rPr>
              <a:t> </a:t>
            </a:r>
            <a:r>
              <a:rPr lang="en-US" sz="1400" i="1" dirty="0" err="1">
                <a:latin typeface="Comic Sans MS" panose="030F0702030302020204" pitchFamily="66" charset="0"/>
                <a:ea typeface="Calibri" panose="020F0502020204030204" pitchFamily="34" charset="0"/>
                <a:cs typeface="Times New Roman" panose="02020603050405020304" pitchFamily="18" charset="0"/>
              </a:rPr>
              <a:t>je</a:t>
            </a:r>
            <a:r>
              <a:rPr lang="en-US" sz="1400" i="1" dirty="0">
                <a:latin typeface="Comic Sans MS" panose="030F0702030302020204" pitchFamily="66" charset="0"/>
                <a:ea typeface="Calibri" panose="020F0502020204030204" pitchFamily="34" charset="0"/>
                <a:cs typeface="Times New Roman" panose="02020603050405020304" pitchFamily="18" charset="0"/>
              </a:rPr>
              <a:t> </a:t>
            </a:r>
            <a:r>
              <a:rPr lang="en-US" sz="1400" i="1" dirty="0" err="1">
                <a:latin typeface="Comic Sans MS" panose="030F0702030302020204" pitchFamily="66" charset="0"/>
                <a:ea typeface="Calibri" panose="020F0502020204030204" pitchFamily="34" charset="0"/>
                <a:cs typeface="Times New Roman" panose="02020603050405020304" pitchFamily="18" charset="0"/>
              </a:rPr>
              <a:t>vais</a:t>
            </a:r>
            <a:r>
              <a:rPr lang="en-US" sz="1400" i="1" dirty="0">
                <a:latin typeface="Comic Sans MS" panose="030F0702030302020204" pitchFamily="66" charset="0"/>
                <a:ea typeface="Calibri" panose="020F0502020204030204" pitchFamily="34" charset="0"/>
                <a:cs typeface="Times New Roman" panose="02020603050405020304" pitchFamily="18" charset="0"/>
              </a:rPr>
              <a:t> faire… </a:t>
            </a:r>
          </a:p>
          <a:p>
            <a:pPr marL="342900" lvl="0" indent="-342900">
              <a:lnSpc>
                <a:spcPct val="107000"/>
              </a:lnSpc>
              <a:spcAft>
                <a:spcPts val="0"/>
              </a:spcAft>
              <a:buFont typeface="+mj-lt"/>
              <a:buAutoNum type="arabicPeriod"/>
            </a:pPr>
            <a:endParaRPr lang="en-GB" sz="1400" i="1" dirty="0">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1400" dirty="0">
                <a:latin typeface="Comic Sans MS" panose="030F0702030302020204" pitchFamily="66" charset="0"/>
                <a:ea typeface="Calibri" panose="020F0502020204030204" pitchFamily="34" charset="0"/>
                <a:cs typeface="Times New Roman" panose="02020603050405020304" pitchFamily="18" charset="0"/>
              </a:rPr>
              <a:t>USE IMAGINATIVE VOCABULARY – stay away from those boring words like nice, good, interesting. Expand your range of adjectives.</a:t>
            </a:r>
          </a:p>
          <a:p>
            <a:pPr marL="342900" lvl="0" indent="-342900">
              <a:lnSpc>
                <a:spcPct val="107000"/>
              </a:lnSpc>
              <a:spcAft>
                <a:spcPts val="0"/>
              </a:spcAft>
              <a:buFont typeface="+mj-lt"/>
              <a:buAutoNum type="arabicPeriod"/>
            </a:pPr>
            <a:endParaRPr lang="en-GB" sz="1400" dirty="0">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1400" dirty="0">
                <a:latin typeface="Comic Sans MS" panose="030F0702030302020204" pitchFamily="66" charset="0"/>
                <a:ea typeface="Calibri" panose="020F0502020204030204" pitchFamily="34" charset="0"/>
                <a:cs typeface="Times New Roman" panose="02020603050405020304" pitchFamily="18" charset="0"/>
              </a:rPr>
              <a:t>USE A VARIETY OF STRUCTURES – you have been given a list of these. Try to include as many as you can.</a:t>
            </a:r>
          </a:p>
          <a:p>
            <a:pPr marL="342900" lvl="0" indent="-342900">
              <a:lnSpc>
                <a:spcPct val="107000"/>
              </a:lnSpc>
              <a:spcAft>
                <a:spcPts val="0"/>
              </a:spcAft>
              <a:buFont typeface="+mj-lt"/>
              <a:buAutoNum type="arabicPeriod"/>
            </a:pPr>
            <a:endParaRPr lang="en-GB" sz="1400" dirty="0">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1400" dirty="0">
                <a:latin typeface="Comic Sans MS" panose="030F0702030302020204" pitchFamily="66" charset="0"/>
                <a:ea typeface="Calibri" panose="020F0502020204030204" pitchFamily="34" charset="0"/>
                <a:cs typeface="Times New Roman" panose="02020603050405020304" pitchFamily="18" charset="0"/>
              </a:rPr>
              <a:t>INCLUDE THE HARDER GCSE TENSES – particularly irregular forms. Use combinations of the perfect and the imperfect. Include several examples of the proper future tense and the conditional (not just </a:t>
            </a:r>
            <a:r>
              <a:rPr lang="en-GB" sz="1400" i="1" dirty="0" err="1">
                <a:latin typeface="Comic Sans MS" panose="030F0702030302020204" pitchFamily="66" charset="0"/>
                <a:ea typeface="Calibri" panose="020F0502020204030204" pitchFamily="34" charset="0"/>
                <a:cs typeface="Times New Roman" panose="02020603050405020304" pitchFamily="18" charset="0"/>
              </a:rPr>
              <a:t>je</a:t>
            </a:r>
            <a:r>
              <a:rPr lang="en-GB" sz="1400" i="1" dirty="0">
                <a:latin typeface="Comic Sans MS" panose="030F0702030302020204" pitchFamily="66" charset="0"/>
                <a:ea typeface="Calibri" panose="020F0502020204030204" pitchFamily="34" charset="0"/>
                <a:cs typeface="Times New Roman" panose="02020603050405020304" pitchFamily="18" charset="0"/>
              </a:rPr>
              <a:t> </a:t>
            </a:r>
            <a:r>
              <a:rPr lang="en-GB" sz="1400" i="1" dirty="0" err="1">
                <a:latin typeface="Comic Sans MS" panose="030F0702030302020204" pitchFamily="66" charset="0"/>
                <a:ea typeface="Calibri" panose="020F0502020204030204" pitchFamily="34" charset="0"/>
                <a:cs typeface="Times New Roman" panose="02020603050405020304" pitchFamily="18" charset="0"/>
              </a:rPr>
              <a:t>voudrais</a:t>
            </a:r>
            <a:r>
              <a:rPr lang="en-GB" sz="1400" dirty="0">
                <a:latin typeface="Comic Sans MS" panose="030F0702030302020204" pitchFamily="66" charset="0"/>
                <a:ea typeface="Calibri" panose="020F0502020204030204" pitchFamily="34" charset="0"/>
                <a:cs typeface="Times New Roman" panose="02020603050405020304" pitchFamily="18" charset="0"/>
              </a:rPr>
              <a:t>...). This will wow the examiners. </a:t>
            </a:r>
          </a:p>
          <a:p>
            <a:pPr marL="342900" lvl="0" indent="-342900">
              <a:lnSpc>
                <a:spcPct val="107000"/>
              </a:lnSpc>
              <a:spcAft>
                <a:spcPts val="0"/>
              </a:spcAft>
              <a:buFont typeface="+mj-lt"/>
              <a:buAutoNum type="arabicPeriod"/>
            </a:pPr>
            <a:endParaRPr lang="en-GB" sz="1400" dirty="0">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1400" dirty="0">
                <a:latin typeface="Comic Sans MS" panose="030F0702030302020204" pitchFamily="66" charset="0"/>
                <a:ea typeface="Calibri" panose="020F0502020204030204" pitchFamily="34" charset="0"/>
                <a:cs typeface="Times New Roman" panose="02020603050405020304" pitchFamily="18" charset="0"/>
              </a:rPr>
              <a:t>ANSWER THE QUESTION – without repeating it back to the examiner</a:t>
            </a:r>
          </a:p>
          <a:p>
            <a:pPr marL="342900" lvl="0" indent="-342900">
              <a:lnSpc>
                <a:spcPct val="107000"/>
              </a:lnSpc>
              <a:spcAft>
                <a:spcPts val="0"/>
              </a:spcAft>
              <a:buFont typeface="+mj-lt"/>
              <a:buAutoNum type="arabicPeriod"/>
            </a:pPr>
            <a:endParaRPr lang="en-GB" sz="1400" dirty="0">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1400" dirty="0">
                <a:latin typeface="Comic Sans MS" panose="030F0702030302020204" pitchFamily="66" charset="0"/>
                <a:ea typeface="Calibri" panose="020F0502020204030204" pitchFamily="34" charset="0"/>
                <a:cs typeface="Times New Roman" panose="02020603050405020304" pitchFamily="18" charset="0"/>
              </a:rPr>
              <a:t>ASK A QUESTION – you cannot get full marks without one.</a:t>
            </a:r>
          </a:p>
          <a:p>
            <a:pPr marL="342900" lvl="0" indent="-342900">
              <a:lnSpc>
                <a:spcPct val="107000"/>
              </a:lnSpc>
              <a:spcAft>
                <a:spcPts val="0"/>
              </a:spcAft>
              <a:buFont typeface="+mj-lt"/>
              <a:buAutoNum type="arabicPeriod"/>
            </a:pPr>
            <a:endParaRPr lang="en-GB" sz="1400" dirty="0">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1400" dirty="0">
                <a:latin typeface="Comic Sans MS" panose="030F0702030302020204" pitchFamily="66" charset="0"/>
                <a:ea typeface="Calibri" panose="020F0502020204030204" pitchFamily="34" charset="0"/>
                <a:cs typeface="Times New Roman" panose="02020603050405020304" pitchFamily="18" charset="0"/>
              </a:rPr>
              <a:t>ACCEPT THAT MISTAKES ARE TOTALLY NORMAL– just focus on the conversation and not on your mistakes. Mistakes WILL HAPPEN. Examiners are far more interested in what you </a:t>
            </a:r>
            <a:r>
              <a:rPr lang="en-GB" sz="1400" b="1" u="sng" dirty="0">
                <a:latin typeface="Comic Sans MS" panose="030F0702030302020204" pitchFamily="66" charset="0"/>
                <a:ea typeface="Calibri" panose="020F0502020204030204" pitchFamily="34" charset="0"/>
                <a:cs typeface="Times New Roman" panose="02020603050405020304" pitchFamily="18" charset="0"/>
              </a:rPr>
              <a:t>can</a:t>
            </a:r>
            <a:r>
              <a:rPr lang="en-GB" sz="1400" dirty="0">
                <a:latin typeface="Comic Sans MS" panose="030F0702030302020204" pitchFamily="66" charset="0"/>
                <a:ea typeface="Calibri" panose="020F0502020204030204" pitchFamily="34" charset="0"/>
                <a:cs typeface="Times New Roman" panose="02020603050405020304" pitchFamily="18" charset="0"/>
              </a:rPr>
              <a:t> do than what you can’t.</a:t>
            </a:r>
          </a:p>
        </p:txBody>
      </p:sp>
    </p:spTree>
    <p:extLst>
      <p:ext uri="{BB962C8B-B14F-4D97-AF65-F5344CB8AC3E}">
        <p14:creationId xmlns:p14="http://schemas.microsoft.com/office/powerpoint/2010/main" val="673237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92391736"/>
              </p:ext>
            </p:extLst>
          </p:nvPr>
        </p:nvGraphicFramePr>
        <p:xfrm>
          <a:off x="381000" y="304801"/>
          <a:ext cx="6019800" cy="8190181"/>
        </p:xfrm>
        <a:graphic>
          <a:graphicData uri="http://schemas.openxmlformats.org/drawingml/2006/table">
            <a:tbl>
              <a:tblPr firstRow="1" bandRow="1">
                <a:tableStyleId>{F2DE63D5-997A-4646-A377-4702673A728D}</a:tableStyleId>
              </a:tblPr>
              <a:tblGrid>
                <a:gridCol w="6019800">
                  <a:extLst>
                    <a:ext uri="{9D8B030D-6E8A-4147-A177-3AD203B41FA5}">
                      <a16:colId xmlns:a16="http://schemas.microsoft.com/office/drawing/2014/main" xmlns="" val="20000"/>
                    </a:ext>
                  </a:extLst>
                </a:gridCol>
              </a:tblGrid>
              <a:tr h="448261">
                <a:tc>
                  <a:txBody>
                    <a:bodyPr/>
                    <a:lstStyle/>
                    <a:p>
                      <a:pPr algn="ctr"/>
                      <a:r>
                        <a:rPr lang="en-GB" sz="2000" dirty="0">
                          <a:effectLst>
                            <a:outerShdw blurRad="38100" dist="38100" dir="2700000" algn="tl">
                              <a:srgbClr val="000000">
                                <a:alpha val="43137"/>
                              </a:srgbClr>
                            </a:outerShdw>
                          </a:effectLst>
                          <a:latin typeface="Comic Sans MS" panose="030F0702030302020204" pitchFamily="66" charset="0"/>
                        </a:rPr>
                        <a:t>Themes</a:t>
                      </a:r>
                      <a:r>
                        <a:rPr lang="en-GB" sz="2000" baseline="0" dirty="0">
                          <a:effectLst>
                            <a:outerShdw blurRad="38100" dist="38100" dir="2700000" algn="tl">
                              <a:srgbClr val="000000">
                                <a:alpha val="43137"/>
                              </a:srgbClr>
                            </a:outerShdw>
                          </a:effectLst>
                          <a:latin typeface="Comic Sans MS" panose="030F0702030302020204" pitchFamily="66" charset="0"/>
                        </a:rPr>
                        <a:t> and Topics</a:t>
                      </a:r>
                      <a:endParaRPr lang="en-GB" sz="2000" b="1" dirty="0">
                        <a:effectLst>
                          <a:outerShdw blurRad="38100" dist="38100" dir="2700000" algn="tl">
                            <a:srgbClr val="000000">
                              <a:alpha val="43137"/>
                            </a:srgbClr>
                          </a:outerShdw>
                        </a:effectLst>
                        <a:latin typeface="Comic Sans MS" panose="030F0702030302020204" pitchFamily="66" charset="0"/>
                      </a:endParaRPr>
                    </a:p>
                  </a:txBody>
                  <a:tcPr/>
                </a:tc>
                <a:extLst>
                  <a:ext uri="{0D108BD9-81ED-4DB2-BD59-A6C34878D82A}">
                    <a16:rowId xmlns:a16="http://schemas.microsoft.com/office/drawing/2014/main" xmlns="" val="10000"/>
                  </a:ext>
                </a:extLst>
              </a:tr>
              <a:tr h="3518882">
                <a:tc>
                  <a:txBody>
                    <a:bodyPr/>
                    <a:lstStyle/>
                    <a:p>
                      <a:pPr algn="l"/>
                      <a:r>
                        <a:rPr lang="en-GB" sz="1800" b="1" dirty="0">
                          <a:solidFill>
                            <a:schemeClr val="tx1"/>
                          </a:solidFill>
                          <a:latin typeface="Comic Sans MS" panose="030F0702030302020204" pitchFamily="66" charset="0"/>
                        </a:rPr>
                        <a:t>Theme 1 - Identity and Culture</a:t>
                      </a:r>
                    </a:p>
                    <a:p>
                      <a:r>
                        <a:rPr lang="en-GB" sz="1600" b="1" i="0" u="none" strike="noStrike" kern="1200" baseline="0" dirty="0">
                          <a:solidFill>
                            <a:schemeClr val="tx1"/>
                          </a:solidFill>
                          <a:latin typeface="Comic Sans MS" panose="030F0702030302020204" pitchFamily="66" charset="0"/>
                          <a:ea typeface="+mn-ea"/>
                          <a:cs typeface="+mn-cs"/>
                        </a:rPr>
                        <a:t>Topic 1: Me, my family and friends</a:t>
                      </a:r>
                    </a:p>
                    <a:p>
                      <a:r>
                        <a:rPr lang="en-GB" sz="1600" b="0" i="0" u="none" strike="noStrike" kern="1200" baseline="0" dirty="0">
                          <a:solidFill>
                            <a:schemeClr val="tx1"/>
                          </a:solidFill>
                          <a:latin typeface="Comic Sans MS" panose="030F0702030302020204" pitchFamily="66" charset="0"/>
                          <a:ea typeface="+mn-ea"/>
                          <a:cs typeface="+mn-cs"/>
                        </a:rPr>
                        <a:t>•• Relationships with family and friends</a:t>
                      </a:r>
                    </a:p>
                    <a:p>
                      <a:r>
                        <a:rPr lang="en-GB" sz="1600" b="0" i="0" u="none" strike="noStrike" kern="1200" baseline="0" dirty="0">
                          <a:solidFill>
                            <a:schemeClr val="tx1"/>
                          </a:solidFill>
                          <a:latin typeface="Comic Sans MS" panose="030F0702030302020204" pitchFamily="66" charset="0"/>
                          <a:ea typeface="+mn-ea"/>
                          <a:cs typeface="+mn-cs"/>
                        </a:rPr>
                        <a:t>•• Marriage/partnership</a:t>
                      </a:r>
                    </a:p>
                    <a:p>
                      <a:r>
                        <a:rPr lang="en-GB" sz="1600" b="1" i="0" u="none" strike="noStrike" kern="1200" baseline="0" dirty="0">
                          <a:solidFill>
                            <a:schemeClr val="tx1"/>
                          </a:solidFill>
                          <a:latin typeface="Comic Sans MS" panose="030F0702030302020204" pitchFamily="66" charset="0"/>
                          <a:ea typeface="+mn-ea"/>
                          <a:cs typeface="+mn-cs"/>
                        </a:rPr>
                        <a:t>Topic 2: Technology in everyday life</a:t>
                      </a:r>
                    </a:p>
                    <a:p>
                      <a:r>
                        <a:rPr lang="en-GB" sz="1600" b="0" i="0" u="none" strike="noStrike" kern="1200" baseline="0" dirty="0">
                          <a:solidFill>
                            <a:schemeClr val="tx1"/>
                          </a:solidFill>
                          <a:latin typeface="Comic Sans MS" panose="030F0702030302020204" pitchFamily="66" charset="0"/>
                          <a:ea typeface="+mn-ea"/>
                          <a:cs typeface="+mn-cs"/>
                        </a:rPr>
                        <a:t>•• Social media</a:t>
                      </a:r>
                    </a:p>
                    <a:p>
                      <a:r>
                        <a:rPr lang="en-GB" sz="1600" b="0" i="0" u="none" strike="noStrike" kern="1200" baseline="0" dirty="0">
                          <a:solidFill>
                            <a:schemeClr val="tx1"/>
                          </a:solidFill>
                          <a:latin typeface="Comic Sans MS" panose="030F0702030302020204" pitchFamily="66" charset="0"/>
                          <a:ea typeface="+mn-ea"/>
                          <a:cs typeface="+mn-cs"/>
                        </a:rPr>
                        <a:t>•• Mobile technology</a:t>
                      </a:r>
                    </a:p>
                    <a:p>
                      <a:r>
                        <a:rPr lang="en-GB" sz="1600" b="1" i="0" u="none" strike="noStrike" kern="1200" baseline="0" dirty="0">
                          <a:solidFill>
                            <a:schemeClr val="tx1"/>
                          </a:solidFill>
                          <a:latin typeface="Comic Sans MS" panose="030F0702030302020204" pitchFamily="66" charset="0"/>
                          <a:ea typeface="+mn-ea"/>
                          <a:cs typeface="+mn-cs"/>
                        </a:rPr>
                        <a:t>Topic 3: Free-time activities</a:t>
                      </a:r>
                    </a:p>
                    <a:p>
                      <a:r>
                        <a:rPr lang="en-GB" sz="1600" b="0" i="0" u="none" strike="noStrike" kern="1200" baseline="0" dirty="0">
                          <a:solidFill>
                            <a:schemeClr val="tx1"/>
                          </a:solidFill>
                          <a:latin typeface="Comic Sans MS" panose="030F0702030302020204" pitchFamily="66" charset="0"/>
                          <a:ea typeface="+mn-ea"/>
                          <a:cs typeface="+mn-cs"/>
                        </a:rPr>
                        <a:t>•• Music</a:t>
                      </a:r>
                    </a:p>
                    <a:p>
                      <a:r>
                        <a:rPr lang="en-GB" sz="1600" b="0" i="0" u="none" strike="noStrike" kern="1200" baseline="0" dirty="0">
                          <a:solidFill>
                            <a:schemeClr val="tx1"/>
                          </a:solidFill>
                          <a:latin typeface="Comic Sans MS" panose="030F0702030302020204" pitchFamily="66" charset="0"/>
                          <a:ea typeface="+mn-ea"/>
                          <a:cs typeface="+mn-cs"/>
                        </a:rPr>
                        <a:t>•• Cinema and TV</a:t>
                      </a:r>
                    </a:p>
                    <a:p>
                      <a:r>
                        <a:rPr lang="en-GB" sz="1600" b="0" i="0" u="none" strike="noStrike" kern="1200" baseline="0" dirty="0">
                          <a:solidFill>
                            <a:schemeClr val="tx1"/>
                          </a:solidFill>
                          <a:latin typeface="Comic Sans MS" panose="030F0702030302020204" pitchFamily="66" charset="0"/>
                          <a:ea typeface="+mn-ea"/>
                          <a:cs typeface="+mn-cs"/>
                        </a:rPr>
                        <a:t>•• Food and eating out</a:t>
                      </a:r>
                    </a:p>
                    <a:p>
                      <a:r>
                        <a:rPr lang="en-GB" sz="1600" b="0" i="0" u="none" strike="noStrike" kern="1200" baseline="0" dirty="0">
                          <a:solidFill>
                            <a:schemeClr val="tx1"/>
                          </a:solidFill>
                          <a:latin typeface="Comic Sans MS" panose="030F0702030302020204" pitchFamily="66" charset="0"/>
                          <a:ea typeface="+mn-ea"/>
                          <a:cs typeface="+mn-cs"/>
                        </a:rPr>
                        <a:t>•• Sport</a:t>
                      </a:r>
                    </a:p>
                    <a:p>
                      <a:r>
                        <a:rPr lang="en-GB" sz="1600" b="1" i="0" u="none" strike="noStrike" kern="1200" baseline="0" dirty="0">
                          <a:solidFill>
                            <a:schemeClr val="tx1"/>
                          </a:solidFill>
                          <a:latin typeface="Comic Sans MS" panose="030F0702030302020204" pitchFamily="66" charset="0"/>
                          <a:ea typeface="+mn-ea"/>
                          <a:cs typeface="+mn-cs"/>
                        </a:rPr>
                        <a:t>Topic 4: Customs and festivals in French-speaking countries/communities</a:t>
                      </a:r>
                    </a:p>
                  </a:txBody>
                  <a:tcPr/>
                </a:tc>
                <a:extLst>
                  <a:ext uri="{0D108BD9-81ED-4DB2-BD59-A6C34878D82A}">
                    <a16:rowId xmlns:a16="http://schemas.microsoft.com/office/drawing/2014/main" xmlns="" val="10001"/>
                  </a:ext>
                </a:extLst>
              </a:tr>
              <a:tr h="25784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tx1"/>
                          </a:solidFill>
                          <a:latin typeface="Comic Sans MS" panose="030F0702030302020204" pitchFamily="66" charset="0"/>
                        </a:rPr>
                        <a:t>Theme 2 - Local, national, international and global areas of interest</a:t>
                      </a:r>
                    </a:p>
                    <a:p>
                      <a:r>
                        <a:rPr lang="en-GB" sz="1600" b="1" i="0" u="none" strike="noStrike" kern="1200" baseline="0" dirty="0">
                          <a:solidFill>
                            <a:schemeClr val="tx1"/>
                          </a:solidFill>
                          <a:latin typeface="Comic Sans MS" panose="030F0702030302020204" pitchFamily="66" charset="0"/>
                          <a:ea typeface="+mn-ea"/>
                          <a:cs typeface="+mn-cs"/>
                        </a:rPr>
                        <a:t>Topic 1: Home, town, neighbourhood and region</a:t>
                      </a:r>
                    </a:p>
                    <a:p>
                      <a:r>
                        <a:rPr lang="en-GB" sz="1600" b="1" i="0" u="none" strike="noStrike" kern="1200" baseline="0" dirty="0">
                          <a:solidFill>
                            <a:schemeClr val="tx1"/>
                          </a:solidFill>
                          <a:latin typeface="Comic Sans MS" panose="030F0702030302020204" pitchFamily="66" charset="0"/>
                          <a:ea typeface="+mn-ea"/>
                          <a:cs typeface="+mn-cs"/>
                        </a:rPr>
                        <a:t>Topic 2: Social issues</a:t>
                      </a:r>
                    </a:p>
                    <a:p>
                      <a:r>
                        <a:rPr lang="en-GB" sz="1600" b="0" i="0" u="none" strike="noStrike" kern="1200" baseline="0" dirty="0">
                          <a:solidFill>
                            <a:schemeClr val="tx1"/>
                          </a:solidFill>
                          <a:latin typeface="Comic Sans MS" panose="030F0702030302020204" pitchFamily="66" charset="0"/>
                          <a:ea typeface="+mn-ea"/>
                          <a:cs typeface="+mn-cs"/>
                        </a:rPr>
                        <a:t>•• Charity/voluntary work</a:t>
                      </a:r>
                    </a:p>
                    <a:p>
                      <a:r>
                        <a:rPr lang="en-GB" sz="1600" b="0" i="0" u="none" strike="noStrike" kern="1200" baseline="0" dirty="0">
                          <a:solidFill>
                            <a:schemeClr val="tx1"/>
                          </a:solidFill>
                          <a:latin typeface="Comic Sans MS" panose="030F0702030302020204" pitchFamily="66" charset="0"/>
                          <a:ea typeface="+mn-ea"/>
                          <a:cs typeface="+mn-cs"/>
                        </a:rPr>
                        <a:t>•• Healthy/unhealthy living</a:t>
                      </a:r>
                    </a:p>
                    <a:p>
                      <a:r>
                        <a:rPr lang="en-GB" sz="1600" b="1" i="0" u="none" strike="noStrike" kern="1200" baseline="0" dirty="0">
                          <a:solidFill>
                            <a:schemeClr val="tx1"/>
                          </a:solidFill>
                          <a:latin typeface="Comic Sans MS" panose="030F0702030302020204" pitchFamily="66" charset="0"/>
                          <a:ea typeface="+mn-ea"/>
                          <a:cs typeface="+mn-cs"/>
                        </a:rPr>
                        <a:t>Topic 3: Global issues</a:t>
                      </a:r>
                    </a:p>
                    <a:p>
                      <a:r>
                        <a:rPr lang="en-GB" sz="1600" b="0" i="0" u="none" strike="noStrike" kern="1200" baseline="0" dirty="0">
                          <a:solidFill>
                            <a:schemeClr val="tx1"/>
                          </a:solidFill>
                          <a:latin typeface="Comic Sans MS" panose="030F0702030302020204" pitchFamily="66" charset="0"/>
                          <a:ea typeface="+mn-ea"/>
                          <a:cs typeface="+mn-cs"/>
                        </a:rPr>
                        <a:t>•• The environment</a:t>
                      </a:r>
                    </a:p>
                    <a:p>
                      <a:r>
                        <a:rPr lang="en-GB" sz="1600" b="0" i="0" u="none" strike="noStrike" kern="1200" baseline="0" dirty="0">
                          <a:solidFill>
                            <a:schemeClr val="tx1"/>
                          </a:solidFill>
                          <a:latin typeface="Comic Sans MS" panose="030F0702030302020204" pitchFamily="66" charset="0"/>
                          <a:ea typeface="+mn-ea"/>
                          <a:cs typeface="+mn-cs"/>
                        </a:rPr>
                        <a:t>•• Poverty/homelessness</a:t>
                      </a:r>
                    </a:p>
                    <a:p>
                      <a:r>
                        <a:rPr lang="en-GB" sz="1600" b="1" i="0" u="none" strike="noStrike" kern="1200" baseline="0" dirty="0">
                          <a:solidFill>
                            <a:schemeClr val="tx1"/>
                          </a:solidFill>
                          <a:latin typeface="Comic Sans MS" panose="030F0702030302020204" pitchFamily="66" charset="0"/>
                          <a:ea typeface="+mn-ea"/>
                          <a:cs typeface="+mn-cs"/>
                        </a:rPr>
                        <a:t>Topic 4: Travel and tourism</a:t>
                      </a:r>
                      <a:endParaRPr lang="en-GB" sz="1400" kern="1200" dirty="0">
                        <a:solidFill>
                          <a:schemeClr val="tx1"/>
                        </a:solidFill>
                        <a:effectLst/>
                        <a:latin typeface="Comic Sans MS" panose="030F0702030302020204" pitchFamily="66" charset="0"/>
                        <a:ea typeface="+mn-ea"/>
                        <a:cs typeface="+mn-cs"/>
                      </a:endParaRPr>
                    </a:p>
                  </a:txBody>
                  <a:tcPr/>
                </a:tc>
                <a:extLst>
                  <a:ext uri="{0D108BD9-81ED-4DB2-BD59-A6C34878D82A}">
                    <a16:rowId xmlns:a16="http://schemas.microsoft.com/office/drawing/2014/main" xmlns="" val="10002"/>
                  </a:ext>
                </a:extLst>
              </a:tr>
              <a:tr h="16077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tx1"/>
                          </a:solidFill>
                          <a:latin typeface="Comic Sans MS" panose="030F0702030302020204" pitchFamily="66" charset="0"/>
                        </a:rPr>
                        <a:t>Theme 3 - Current and future study and employment</a:t>
                      </a:r>
                    </a:p>
                    <a:p>
                      <a:r>
                        <a:rPr lang="en-GB" sz="1600" b="1" i="0" u="none" strike="noStrike" kern="1200" baseline="0" dirty="0">
                          <a:solidFill>
                            <a:schemeClr val="tx1"/>
                          </a:solidFill>
                          <a:latin typeface="Comic Sans MS" panose="030F0702030302020204" pitchFamily="66" charset="0"/>
                          <a:ea typeface="+mn-ea"/>
                          <a:cs typeface="+mn-cs"/>
                        </a:rPr>
                        <a:t>Topic 1: My studies</a:t>
                      </a:r>
                    </a:p>
                    <a:p>
                      <a:r>
                        <a:rPr lang="en-GB" sz="1600" b="1" i="0" u="none" strike="noStrike" kern="1200" baseline="0" dirty="0">
                          <a:solidFill>
                            <a:schemeClr val="tx1"/>
                          </a:solidFill>
                          <a:latin typeface="Comic Sans MS" panose="030F0702030302020204" pitchFamily="66" charset="0"/>
                          <a:ea typeface="+mn-ea"/>
                          <a:cs typeface="+mn-cs"/>
                        </a:rPr>
                        <a:t>Topic 2: Life at school/college</a:t>
                      </a:r>
                    </a:p>
                    <a:p>
                      <a:r>
                        <a:rPr lang="en-GB" sz="1600" b="1" i="0" u="none" strike="noStrike" kern="1200" baseline="0" dirty="0">
                          <a:solidFill>
                            <a:schemeClr val="tx1"/>
                          </a:solidFill>
                          <a:latin typeface="Comic Sans MS" panose="030F0702030302020204" pitchFamily="66" charset="0"/>
                          <a:ea typeface="+mn-ea"/>
                          <a:cs typeface="+mn-cs"/>
                        </a:rPr>
                        <a:t>Topic 3: Education post-16</a:t>
                      </a:r>
                    </a:p>
                    <a:p>
                      <a:r>
                        <a:rPr lang="en-GB" sz="1600" b="1" i="0" u="none" strike="noStrike" kern="1200" baseline="0" dirty="0">
                          <a:solidFill>
                            <a:schemeClr val="tx1"/>
                          </a:solidFill>
                          <a:latin typeface="Comic Sans MS" panose="030F0702030302020204" pitchFamily="66" charset="0"/>
                          <a:ea typeface="+mn-ea"/>
                          <a:cs typeface="+mn-cs"/>
                        </a:rPr>
                        <a:t>Topic 4: Jobs, career choices and ambitions</a:t>
                      </a:r>
                      <a:endParaRPr lang="en-GB" sz="1400" kern="1200" dirty="0">
                        <a:solidFill>
                          <a:schemeClr val="tx1"/>
                        </a:solidFill>
                        <a:effectLst/>
                        <a:latin typeface="Comic Sans MS" panose="030F0702030302020204" pitchFamily="66" charset="0"/>
                        <a:ea typeface="+mn-ea"/>
                        <a:cs typeface="+mn-cs"/>
                      </a:endParaRPr>
                    </a:p>
                  </a:txBody>
                  <a:tcPr/>
                </a:tc>
                <a:extLst>
                  <a:ext uri="{0D108BD9-81ED-4DB2-BD59-A6C34878D82A}">
                    <a16:rowId xmlns:a16="http://schemas.microsoft.com/office/drawing/2014/main" xmlns="" val="10003"/>
                  </a:ext>
                </a:extLst>
              </a:tr>
            </a:tbl>
          </a:graphicData>
        </a:graphic>
      </p:graphicFrame>
      <p:sp>
        <p:nvSpPr>
          <p:cNvPr id="5" name="Slide Number Placeholder 4"/>
          <p:cNvSpPr>
            <a:spLocks noGrp="1"/>
          </p:cNvSpPr>
          <p:nvPr>
            <p:ph type="sldNum" sz="quarter" idx="12"/>
          </p:nvPr>
        </p:nvSpPr>
        <p:spPr/>
        <p:txBody>
          <a:bodyPr/>
          <a:lstStyle/>
          <a:p>
            <a:fld id="{C219FD04-3318-4CCB-AAB3-60A96A68C538}" type="slidenum">
              <a:rPr lang="en-GB" smtClean="0"/>
              <a:t>2</a:t>
            </a:fld>
            <a:endParaRPr lang="en-GB"/>
          </a:p>
        </p:txBody>
      </p:sp>
    </p:spTree>
    <p:extLst>
      <p:ext uri="{BB962C8B-B14F-4D97-AF65-F5344CB8AC3E}">
        <p14:creationId xmlns:p14="http://schemas.microsoft.com/office/powerpoint/2010/main" val="3319456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6172200" cy="6740307"/>
          </a:xfrm>
          <a:prstGeom prst="rect">
            <a:avLst/>
          </a:prstGeom>
        </p:spPr>
        <p:txBody>
          <a:bodyPr wrap="square">
            <a:spAutoFit/>
          </a:bodyPr>
          <a:lstStyle/>
          <a:p>
            <a:r>
              <a:rPr lang="en-US" dirty="0">
                <a:latin typeface="Comic Sans MS" panose="030F0702030302020204" pitchFamily="66" charset="0"/>
              </a:rPr>
              <a:t>The test will be divided into three sections</a:t>
            </a:r>
          </a:p>
          <a:p>
            <a:r>
              <a:rPr lang="en-US" b="1" dirty="0">
                <a:latin typeface="Comic Sans MS" panose="030F0702030302020204" pitchFamily="66" charset="0"/>
              </a:rPr>
              <a:t>1 Role-play</a:t>
            </a:r>
          </a:p>
          <a:p>
            <a:r>
              <a:rPr lang="en-US" i="1" dirty="0">
                <a:latin typeface="Comic Sans MS" panose="030F0702030302020204" pitchFamily="66" charset="0"/>
              </a:rPr>
              <a:t>Approx. 2 minutes. 15 marks</a:t>
            </a:r>
          </a:p>
          <a:p>
            <a:r>
              <a:rPr lang="en-GB" dirty="0"/>
              <a:t>Based on a stimulus card, to be prepared by the student immediately before the test during their</a:t>
            </a:r>
          </a:p>
          <a:p>
            <a:r>
              <a:rPr lang="en-GB" dirty="0"/>
              <a:t>preparation time. Students will carry out one role-playing situation.</a:t>
            </a:r>
          </a:p>
          <a:p>
            <a:endParaRPr lang="en-GB" dirty="0">
              <a:latin typeface="Comic Sans MS" panose="030F0702030302020204" pitchFamily="66" charset="0"/>
            </a:endParaRPr>
          </a:p>
          <a:p>
            <a:r>
              <a:rPr lang="en-GB" b="1" dirty="0">
                <a:latin typeface="Comic Sans MS" panose="030F0702030302020204" pitchFamily="66" charset="0"/>
              </a:rPr>
              <a:t>2 Photo-card</a:t>
            </a:r>
          </a:p>
          <a:p>
            <a:r>
              <a:rPr lang="en-GB" i="1" dirty="0">
                <a:latin typeface="Comic Sans MS" panose="030F0702030302020204" pitchFamily="66" charset="0"/>
              </a:rPr>
              <a:t>2 or 3 minutes, 15 marks</a:t>
            </a:r>
          </a:p>
          <a:p>
            <a:r>
              <a:rPr lang="en-GB" dirty="0"/>
              <a:t>Based on a stimulus card, to be prepared by the student immediately before the test in the supervised</a:t>
            </a:r>
          </a:p>
          <a:p>
            <a:r>
              <a:rPr lang="en-GB" dirty="0"/>
              <a:t>preparation time. Students will discuss one Photo card.</a:t>
            </a:r>
          </a:p>
          <a:p>
            <a:endParaRPr lang="en-GB" dirty="0">
              <a:latin typeface="Comic Sans MS" panose="030F0702030302020204" pitchFamily="66" charset="0"/>
            </a:endParaRPr>
          </a:p>
          <a:p>
            <a:r>
              <a:rPr lang="en-GB" b="1" dirty="0">
                <a:latin typeface="Comic Sans MS" panose="030F0702030302020204" pitchFamily="66" charset="0"/>
              </a:rPr>
              <a:t>3 General conversation</a:t>
            </a:r>
          </a:p>
          <a:p>
            <a:r>
              <a:rPr lang="en-GB" i="1" dirty="0">
                <a:latin typeface="Comic Sans MS" panose="030F0702030302020204" pitchFamily="66" charset="0"/>
              </a:rPr>
              <a:t>3-5 or 5-7 minutes, 30 marks</a:t>
            </a:r>
          </a:p>
          <a:p>
            <a:r>
              <a:rPr lang="en-GB" dirty="0"/>
              <a:t>The teacher will conduct a conversation based on the two themes which have not been covered on the Photo card. A similar amount of time should be spent on each theme. The student will choose the first theme; the second theme is the remaining theme which has not been covered in the Photo card part of the test.</a:t>
            </a:r>
          </a:p>
          <a:p>
            <a:r>
              <a:rPr lang="en-GB" dirty="0"/>
              <a:t>This ensures that aspects of all three themes are covered in the Speaking test.</a:t>
            </a:r>
            <a:endParaRPr lang="en-US" dirty="0">
              <a:latin typeface="Comic Sans MS" panose="030F0702030302020204" pitchFamily="66" charset="0"/>
            </a:endParaRPr>
          </a:p>
        </p:txBody>
      </p:sp>
      <p:sp>
        <p:nvSpPr>
          <p:cNvPr id="3" name="Slide Number Placeholder 2"/>
          <p:cNvSpPr>
            <a:spLocks noGrp="1"/>
          </p:cNvSpPr>
          <p:nvPr>
            <p:ph type="sldNum" sz="quarter" idx="12"/>
          </p:nvPr>
        </p:nvSpPr>
        <p:spPr/>
        <p:txBody>
          <a:bodyPr/>
          <a:lstStyle/>
          <a:p>
            <a:fld id="{C219FD04-3318-4CCB-AAB3-60A96A68C538}" type="slidenum">
              <a:rPr lang="en-GB" smtClean="0"/>
              <a:t>3</a:t>
            </a:fld>
            <a:endParaRPr lang="en-GB"/>
          </a:p>
        </p:txBody>
      </p:sp>
    </p:spTree>
    <p:extLst>
      <p:ext uri="{BB962C8B-B14F-4D97-AF65-F5344CB8AC3E}">
        <p14:creationId xmlns:p14="http://schemas.microsoft.com/office/powerpoint/2010/main" val="649511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2925" y="381000"/>
            <a:ext cx="5791200" cy="4801314"/>
          </a:xfrm>
          <a:prstGeom prst="rect">
            <a:avLst/>
          </a:prstGeom>
        </p:spPr>
        <p:txBody>
          <a:bodyPr wrap="square">
            <a:spAutoFit/>
          </a:bodyPr>
          <a:lstStyle/>
          <a:p>
            <a:r>
              <a:rPr lang="en-US" b="1" dirty="0">
                <a:latin typeface="Comic Sans MS" panose="030F0702030302020204" pitchFamily="66" charset="0"/>
              </a:rPr>
              <a:t>The General Conversation</a:t>
            </a:r>
          </a:p>
          <a:p>
            <a:endParaRPr lang="en-US"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You will take part in a </a:t>
            </a:r>
            <a:r>
              <a:rPr lang="en-GB" b="1" dirty="0">
                <a:latin typeface="Comic Sans MS" panose="030F0702030302020204" pitchFamily="66" charset="0"/>
              </a:rPr>
              <a:t>conversation, asking and answering questions and exchanging opinions</a:t>
            </a:r>
            <a:r>
              <a:rPr lang="en-GB" dirty="0">
                <a:latin typeface="Comic Sans MS" panose="030F0702030302020204" pitchFamily="66" charset="0"/>
              </a:rPr>
              <a:t>. </a:t>
            </a:r>
          </a:p>
          <a:p>
            <a:pPr marL="285750" indent="-285750">
              <a:buFont typeface="Arial" panose="020B0604020202020204" pitchFamily="34" charset="0"/>
              <a:buChar char="•"/>
            </a:pPr>
            <a:r>
              <a:rPr lang="en-GB" dirty="0">
                <a:latin typeface="Comic Sans MS" panose="030F0702030302020204" pitchFamily="66" charset="0"/>
              </a:rPr>
              <a:t>You will </a:t>
            </a:r>
            <a:r>
              <a:rPr lang="en-GB" b="1" dirty="0">
                <a:latin typeface="Comic Sans MS" panose="030F0702030302020204" pitchFamily="66" charset="0"/>
              </a:rPr>
              <a:t>narrate events </a:t>
            </a:r>
            <a:r>
              <a:rPr lang="en-GB" dirty="0">
                <a:latin typeface="Comic Sans MS" panose="030F0702030302020204" pitchFamily="66" charset="0"/>
              </a:rPr>
              <a:t>(tell a story) and be able to </a:t>
            </a:r>
            <a:r>
              <a:rPr lang="en-GB" b="1" dirty="0">
                <a:latin typeface="Comic Sans MS" panose="030F0702030302020204" pitchFamily="66" charset="0"/>
              </a:rPr>
              <a:t>speak spontaneously</a:t>
            </a:r>
            <a:r>
              <a:rPr lang="en-GB" dirty="0">
                <a:latin typeface="Comic Sans MS" panose="030F0702030302020204" pitchFamily="66" charset="0"/>
              </a:rPr>
              <a:t>, responding to unexpected questions or points of view.</a:t>
            </a:r>
          </a:p>
          <a:p>
            <a:pPr marL="285750" indent="-285750">
              <a:buFont typeface="Arial" panose="020B0604020202020204" pitchFamily="34" charset="0"/>
              <a:buChar char="•"/>
            </a:pPr>
            <a:r>
              <a:rPr lang="en-GB" dirty="0">
                <a:latin typeface="Comic Sans MS" panose="030F0702030302020204" pitchFamily="66" charset="0"/>
              </a:rPr>
              <a:t>You will keep the conversation going by using </a:t>
            </a:r>
            <a:r>
              <a:rPr lang="en-GB" b="1" dirty="0">
                <a:latin typeface="Comic Sans MS" panose="030F0702030302020204" pitchFamily="66" charset="0"/>
              </a:rPr>
              <a:t>repair strategies</a:t>
            </a:r>
            <a:r>
              <a:rPr lang="en-GB" dirty="0">
                <a:latin typeface="Comic Sans MS" panose="030F0702030302020204" pitchFamily="66" charset="0"/>
              </a:rPr>
              <a:t>.  </a:t>
            </a:r>
          </a:p>
          <a:p>
            <a:pPr marL="285750" indent="-285750">
              <a:buFont typeface="Arial" panose="020B0604020202020204" pitchFamily="34" charset="0"/>
              <a:buChar char="•"/>
            </a:pPr>
            <a:r>
              <a:rPr lang="en-GB" dirty="0">
                <a:latin typeface="Comic Sans MS" panose="030F0702030302020204" pitchFamily="66" charset="0"/>
              </a:rPr>
              <a:t>You will produce </a:t>
            </a:r>
            <a:r>
              <a:rPr lang="en-GB" b="1" dirty="0">
                <a:latin typeface="Comic Sans MS" panose="030F0702030302020204" pitchFamily="66" charset="0"/>
              </a:rPr>
              <a:t>extended sequences </a:t>
            </a:r>
            <a:r>
              <a:rPr lang="en-GB" dirty="0">
                <a:latin typeface="Comic Sans MS" panose="030F0702030302020204" pitchFamily="66" charset="0"/>
              </a:rPr>
              <a:t>of speech. You need to </a:t>
            </a:r>
            <a:r>
              <a:rPr lang="en-GB" b="1" dirty="0">
                <a:latin typeface="Comic Sans MS" panose="030F0702030302020204" pitchFamily="66" charset="0"/>
              </a:rPr>
              <a:t>express and justify </a:t>
            </a:r>
            <a:r>
              <a:rPr lang="en-GB" dirty="0">
                <a:latin typeface="Comic Sans MS" panose="030F0702030302020204" pitchFamily="66" charset="0"/>
              </a:rPr>
              <a:t>your </a:t>
            </a:r>
            <a:r>
              <a:rPr lang="en-GB" b="1" dirty="0">
                <a:latin typeface="Comic Sans MS" panose="030F0702030302020204" pitchFamily="66" charset="0"/>
              </a:rPr>
              <a:t>opinions</a:t>
            </a:r>
            <a:r>
              <a:rPr lang="en-GB" dirty="0">
                <a:latin typeface="Comic Sans MS" panose="030F0702030302020204" pitchFamily="66" charset="0"/>
              </a:rPr>
              <a:t>.</a:t>
            </a:r>
          </a:p>
          <a:p>
            <a:pPr marL="285750" indent="-285750">
              <a:buFont typeface="Arial" panose="020B0604020202020204" pitchFamily="34" charset="0"/>
              <a:buChar char="•"/>
            </a:pPr>
            <a:r>
              <a:rPr lang="en-GB" dirty="0">
                <a:latin typeface="Comic Sans MS" panose="030F0702030302020204" pitchFamily="66" charset="0"/>
              </a:rPr>
              <a:t>You need to use a </a:t>
            </a:r>
            <a:r>
              <a:rPr lang="en-GB" b="1" dirty="0">
                <a:latin typeface="Comic Sans MS" panose="030F0702030302020204" pitchFamily="66" charset="0"/>
              </a:rPr>
              <a:t>variety of vocabulary and grammatical structures</a:t>
            </a:r>
            <a:r>
              <a:rPr lang="en-GB" dirty="0">
                <a:latin typeface="Comic Sans MS" panose="030F0702030302020204" pitchFamily="66" charset="0"/>
              </a:rPr>
              <a:t>, including some more </a:t>
            </a:r>
            <a:r>
              <a:rPr lang="en-GB" b="1" dirty="0">
                <a:latin typeface="Comic Sans MS" panose="030F0702030302020204" pitchFamily="66" charset="0"/>
              </a:rPr>
              <a:t>complex</a:t>
            </a:r>
            <a:r>
              <a:rPr lang="en-GB" dirty="0">
                <a:latin typeface="Comic Sans MS" panose="030F0702030302020204" pitchFamily="66" charset="0"/>
              </a:rPr>
              <a:t> forms, with </a:t>
            </a:r>
            <a:r>
              <a:rPr lang="en-GB" b="1" dirty="0">
                <a:latin typeface="Comic Sans MS" panose="030F0702030302020204" pitchFamily="66" charset="0"/>
              </a:rPr>
              <a:t>reference to past, present and future events</a:t>
            </a:r>
            <a:r>
              <a:rPr lang="en-GB" dirty="0">
                <a:latin typeface="Comic Sans MS" panose="030F0702030302020204" pitchFamily="66" charset="0"/>
              </a:rPr>
              <a:t>. </a:t>
            </a:r>
          </a:p>
          <a:p>
            <a:pPr marL="285750" indent="-285750">
              <a:buFont typeface="Arial" panose="020B0604020202020204" pitchFamily="34" charset="0"/>
              <a:buChar char="•"/>
            </a:pPr>
            <a:r>
              <a:rPr lang="en-GB" dirty="0">
                <a:latin typeface="Comic Sans MS" panose="030F0702030302020204" pitchFamily="66" charset="0"/>
              </a:rPr>
              <a:t>Try to use </a:t>
            </a:r>
            <a:r>
              <a:rPr lang="en-GB" b="1" dirty="0">
                <a:latin typeface="Comic Sans MS" panose="030F0702030302020204" pitchFamily="66" charset="0"/>
              </a:rPr>
              <a:t>accurate pronunciation and intonation</a:t>
            </a:r>
            <a:r>
              <a:rPr lang="en-GB" dirty="0">
                <a:latin typeface="Comic Sans MS" panose="030F0702030302020204" pitchFamily="66" charset="0"/>
              </a:rPr>
              <a:t>.</a:t>
            </a:r>
            <a:endParaRPr lang="en-US" dirty="0">
              <a:latin typeface="Comic Sans MS" panose="030F0702030302020204" pitchFamily="66" charset="0"/>
            </a:endParaRPr>
          </a:p>
        </p:txBody>
      </p:sp>
      <p:sp>
        <p:nvSpPr>
          <p:cNvPr id="3" name="Slide Number Placeholder 2"/>
          <p:cNvSpPr>
            <a:spLocks noGrp="1"/>
          </p:cNvSpPr>
          <p:nvPr>
            <p:ph type="sldNum" sz="quarter" idx="12"/>
          </p:nvPr>
        </p:nvSpPr>
        <p:spPr/>
        <p:txBody>
          <a:bodyPr/>
          <a:lstStyle/>
          <a:p>
            <a:fld id="{C219FD04-3318-4CCB-AAB3-60A96A68C538}" type="slidenum">
              <a:rPr lang="en-GB" smtClean="0"/>
              <a:t>4</a:t>
            </a:fld>
            <a:endParaRPr lang="en-GB"/>
          </a:p>
        </p:txBody>
      </p:sp>
      <p:graphicFrame>
        <p:nvGraphicFramePr>
          <p:cNvPr id="4" name="Table 3"/>
          <p:cNvGraphicFramePr>
            <a:graphicFrameLocks noGrp="1"/>
          </p:cNvGraphicFramePr>
          <p:nvPr>
            <p:extLst>
              <p:ext uri="{D42A27DB-BD31-4B8C-83A1-F6EECF244321}">
                <p14:modId xmlns:p14="http://schemas.microsoft.com/office/powerpoint/2010/main" val="1314693295"/>
              </p:ext>
            </p:extLst>
          </p:nvPr>
        </p:nvGraphicFramePr>
        <p:xfrm>
          <a:off x="738809" y="5581655"/>
          <a:ext cx="4953000" cy="3200400"/>
        </p:xfrm>
        <a:graphic>
          <a:graphicData uri="http://schemas.openxmlformats.org/drawingml/2006/table">
            <a:tbl>
              <a:tblPr firstRow="1" bandRow="1">
                <a:tableStyleId>{5940675A-B579-460E-94D1-54222C63F5DA}</a:tableStyleId>
              </a:tblPr>
              <a:tblGrid>
                <a:gridCol w="4953000">
                  <a:extLst>
                    <a:ext uri="{9D8B030D-6E8A-4147-A177-3AD203B41FA5}">
                      <a16:colId xmlns:a16="http://schemas.microsoft.com/office/drawing/2014/main" xmlns="" val="20000"/>
                    </a:ext>
                  </a:extLst>
                </a:gridCol>
              </a:tblGrid>
              <a:tr h="290456">
                <a:tc>
                  <a:txBody>
                    <a:bodyPr/>
                    <a:lstStyle/>
                    <a:p>
                      <a:r>
                        <a:rPr lang="en-GB" b="1" dirty="0"/>
                        <a:t>My chosen </a:t>
                      </a:r>
                      <a:r>
                        <a:rPr lang="en-GB" b="1" dirty="0" smtClean="0"/>
                        <a:t>theme:</a:t>
                      </a:r>
                      <a:endParaRPr lang="en-GB" b="1" dirty="0"/>
                    </a:p>
                    <a:p>
                      <a:endParaRPr lang="en-GB" b="1" dirty="0"/>
                    </a:p>
                  </a:txBody>
                  <a:tcPr/>
                </a:tc>
                <a:extLst>
                  <a:ext uri="{0D108BD9-81ED-4DB2-BD59-A6C34878D82A}">
                    <a16:rowId xmlns:a16="http://schemas.microsoft.com/office/drawing/2014/main" xmlns="" val="10000"/>
                  </a:ext>
                </a:extLst>
              </a:tr>
              <a:tr h="193638">
                <a:tc>
                  <a:txBody>
                    <a:bodyPr/>
                    <a:lstStyle/>
                    <a:p>
                      <a:r>
                        <a:rPr lang="en-GB" b="1" dirty="0"/>
                        <a:t>Topics</a:t>
                      </a:r>
                      <a:r>
                        <a:rPr lang="en-GB" b="1" baseline="0" dirty="0"/>
                        <a:t> I feel most comfortable with:</a:t>
                      </a:r>
                      <a:endParaRPr lang="en-GB" b="1" dirty="0"/>
                    </a:p>
                  </a:txBody>
                  <a:tcPr/>
                </a:tc>
                <a:extLst>
                  <a:ext uri="{0D108BD9-81ED-4DB2-BD59-A6C34878D82A}">
                    <a16:rowId xmlns:a16="http://schemas.microsoft.com/office/drawing/2014/main" xmlns="" val="10001"/>
                  </a:ext>
                </a:extLst>
              </a:tr>
              <a:tr h="193638">
                <a:tc>
                  <a:txBody>
                    <a:bodyPr/>
                    <a:lstStyle/>
                    <a:p>
                      <a:endParaRPr lang="en-GB" dirty="0"/>
                    </a:p>
                  </a:txBody>
                  <a:tcPr/>
                </a:tc>
                <a:extLst>
                  <a:ext uri="{0D108BD9-81ED-4DB2-BD59-A6C34878D82A}">
                    <a16:rowId xmlns:a16="http://schemas.microsoft.com/office/drawing/2014/main" xmlns="" val="10002"/>
                  </a:ext>
                </a:extLst>
              </a:tr>
              <a:tr h="193638">
                <a:tc>
                  <a:txBody>
                    <a:bodyPr/>
                    <a:lstStyle/>
                    <a:p>
                      <a:endParaRPr lang="en-GB" dirty="0"/>
                    </a:p>
                  </a:txBody>
                  <a:tcPr/>
                </a:tc>
                <a:extLst>
                  <a:ext uri="{0D108BD9-81ED-4DB2-BD59-A6C34878D82A}">
                    <a16:rowId xmlns:a16="http://schemas.microsoft.com/office/drawing/2014/main" xmlns="" val="10003"/>
                  </a:ext>
                </a:extLst>
              </a:tr>
              <a:tr h="193638">
                <a:tc>
                  <a:txBody>
                    <a:bodyPr/>
                    <a:lstStyle/>
                    <a:p>
                      <a:endParaRPr lang="en-GB" dirty="0"/>
                    </a:p>
                  </a:txBody>
                  <a:tcPr/>
                </a:tc>
                <a:extLst>
                  <a:ext uri="{0D108BD9-81ED-4DB2-BD59-A6C34878D82A}">
                    <a16:rowId xmlns:a16="http://schemas.microsoft.com/office/drawing/2014/main" xmlns="" val="10004"/>
                  </a:ext>
                </a:extLst>
              </a:tr>
              <a:tr h="193638">
                <a:tc>
                  <a:txBody>
                    <a:bodyPr/>
                    <a:lstStyle/>
                    <a:p>
                      <a:endParaRPr lang="en-GB" dirty="0"/>
                    </a:p>
                  </a:txBody>
                  <a:tcPr/>
                </a:tc>
                <a:extLst>
                  <a:ext uri="{0D108BD9-81ED-4DB2-BD59-A6C34878D82A}">
                    <a16:rowId xmlns:a16="http://schemas.microsoft.com/office/drawing/2014/main" xmlns="" val="10005"/>
                  </a:ext>
                </a:extLst>
              </a:tr>
              <a:tr h="193638">
                <a:tc>
                  <a:txBody>
                    <a:bodyPr/>
                    <a:lstStyle/>
                    <a:p>
                      <a:endParaRPr lang="en-GB" dirty="0"/>
                    </a:p>
                  </a:txBody>
                  <a:tcPr/>
                </a:tc>
                <a:extLst>
                  <a:ext uri="{0D108BD9-81ED-4DB2-BD59-A6C34878D82A}">
                    <a16:rowId xmlns:a16="http://schemas.microsoft.com/office/drawing/2014/main" xmlns="" val="10006"/>
                  </a:ext>
                </a:extLst>
              </a:tr>
              <a:tr h="193638">
                <a:tc>
                  <a:txBody>
                    <a:bodyPr/>
                    <a:lstStyle/>
                    <a:p>
                      <a:endParaRPr lang="en-GB"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128465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52425" y="152400"/>
            <a:ext cx="5943600" cy="369332"/>
          </a:xfrm>
          <a:prstGeom prst="rect">
            <a:avLst/>
          </a:prstGeom>
          <a:noFill/>
        </p:spPr>
        <p:txBody>
          <a:bodyPr wrap="square" rtlCol="0">
            <a:spAutoFit/>
          </a:bodyPr>
          <a:lstStyle/>
          <a:p>
            <a:r>
              <a:rPr lang="en-GB" dirty="0"/>
              <a:t>General conversation – mark scheme</a:t>
            </a:r>
          </a:p>
        </p:txBody>
      </p:sp>
      <p:sp>
        <p:nvSpPr>
          <p:cNvPr id="11" name="Slide Number Placeholder 10"/>
          <p:cNvSpPr>
            <a:spLocks noGrp="1"/>
          </p:cNvSpPr>
          <p:nvPr>
            <p:ph type="sldNum" sz="quarter" idx="12"/>
          </p:nvPr>
        </p:nvSpPr>
        <p:spPr/>
        <p:txBody>
          <a:bodyPr/>
          <a:lstStyle/>
          <a:p>
            <a:fld id="{C219FD04-3318-4CCB-AAB3-60A96A68C538}" type="slidenum">
              <a:rPr lang="en-GB" smtClean="0"/>
              <a:t>5</a:t>
            </a:fld>
            <a:endParaRPr lang="en-GB"/>
          </a:p>
        </p:txBody>
      </p:sp>
      <p:graphicFrame>
        <p:nvGraphicFramePr>
          <p:cNvPr id="2" name="Table 1"/>
          <p:cNvGraphicFramePr>
            <a:graphicFrameLocks noGrp="1"/>
          </p:cNvGraphicFramePr>
          <p:nvPr>
            <p:extLst>
              <p:ext uri="{D42A27DB-BD31-4B8C-83A1-F6EECF244321}">
                <p14:modId xmlns:p14="http://schemas.microsoft.com/office/powerpoint/2010/main" val="3539260308"/>
              </p:ext>
            </p:extLst>
          </p:nvPr>
        </p:nvGraphicFramePr>
        <p:xfrm>
          <a:off x="404882" y="634973"/>
          <a:ext cx="6076098" cy="4018280"/>
        </p:xfrm>
        <a:graphic>
          <a:graphicData uri="http://schemas.openxmlformats.org/drawingml/2006/table">
            <a:tbl>
              <a:tblPr firstRow="1" bandRow="1">
                <a:tableStyleId>{FABFCF23-3B69-468F-B69F-88F6DE6A72F2}</a:tableStyleId>
              </a:tblPr>
              <a:tblGrid>
                <a:gridCol w="513499">
                  <a:extLst>
                    <a:ext uri="{9D8B030D-6E8A-4147-A177-3AD203B41FA5}">
                      <a16:colId xmlns:a16="http://schemas.microsoft.com/office/drawing/2014/main" xmlns="" val="3451439979"/>
                    </a:ext>
                  </a:extLst>
                </a:gridCol>
                <a:gridCol w="609600">
                  <a:extLst>
                    <a:ext uri="{9D8B030D-6E8A-4147-A177-3AD203B41FA5}">
                      <a16:colId xmlns:a16="http://schemas.microsoft.com/office/drawing/2014/main" xmlns="" val="1007863255"/>
                    </a:ext>
                  </a:extLst>
                </a:gridCol>
                <a:gridCol w="4952999">
                  <a:extLst>
                    <a:ext uri="{9D8B030D-6E8A-4147-A177-3AD203B41FA5}">
                      <a16:colId xmlns:a16="http://schemas.microsoft.com/office/drawing/2014/main" xmlns="" val="2760004930"/>
                    </a:ext>
                  </a:extLst>
                </a:gridCol>
              </a:tblGrid>
              <a:tr h="355600">
                <a:tc>
                  <a:txBody>
                    <a:bodyPr/>
                    <a:lstStyle/>
                    <a:p>
                      <a:r>
                        <a:rPr lang="en-GB" sz="1200" dirty="0"/>
                        <a:t>Level</a:t>
                      </a:r>
                    </a:p>
                  </a:txBody>
                  <a:tcPr/>
                </a:tc>
                <a:tc>
                  <a:txBody>
                    <a:bodyPr/>
                    <a:lstStyle/>
                    <a:p>
                      <a:r>
                        <a:rPr lang="en-GB" sz="1200" dirty="0"/>
                        <a:t>Mark</a:t>
                      </a:r>
                    </a:p>
                  </a:txBody>
                  <a:tcPr/>
                </a:tc>
                <a:tc>
                  <a:txBody>
                    <a:bodyPr/>
                    <a:lstStyle/>
                    <a:p>
                      <a:r>
                        <a:rPr lang="en-GB" sz="1200" dirty="0"/>
                        <a:t>Communication</a:t>
                      </a:r>
                      <a:endParaRPr lang="en-GB" dirty="0"/>
                    </a:p>
                  </a:txBody>
                  <a:tcPr/>
                </a:tc>
                <a:extLst>
                  <a:ext uri="{0D108BD9-81ED-4DB2-BD59-A6C34878D82A}">
                    <a16:rowId xmlns:a16="http://schemas.microsoft.com/office/drawing/2014/main" xmlns="" val="2148912004"/>
                  </a:ext>
                </a:extLst>
              </a:tr>
              <a:tr h="355600">
                <a:tc>
                  <a:txBody>
                    <a:bodyPr/>
                    <a:lstStyle/>
                    <a:p>
                      <a:r>
                        <a:rPr lang="en-GB" sz="1200" dirty="0"/>
                        <a:t>5</a:t>
                      </a:r>
                    </a:p>
                  </a:txBody>
                  <a:tcPr/>
                </a:tc>
                <a:tc>
                  <a:txBody>
                    <a:bodyPr/>
                    <a:lstStyle/>
                    <a:p>
                      <a:r>
                        <a:rPr lang="en-GB" sz="1200" dirty="0"/>
                        <a:t>9-10</a:t>
                      </a:r>
                    </a:p>
                  </a:txBody>
                  <a:tcPr/>
                </a:tc>
                <a:tc>
                  <a:txBody>
                    <a:bodyPr/>
                    <a:lstStyle/>
                    <a:p>
                      <a:r>
                        <a:rPr lang="en-GB" sz="1100" b="0" i="0" u="none" strike="noStrike" kern="1200" baseline="0" dirty="0">
                          <a:solidFill>
                            <a:schemeClr val="dk1"/>
                          </a:solidFill>
                          <a:latin typeface="+mn-lt"/>
                          <a:ea typeface="+mn-ea"/>
                          <a:cs typeface="+mn-cs"/>
                        </a:rPr>
                        <a:t>A speaker who consistently develops responses in extended sequences of speech. Narrates events coherently when asked to do so. Conveys information clearly at all times, giving and explaining opinions convincingly.</a:t>
                      </a:r>
                      <a:endParaRPr lang="en-GB" sz="1000" dirty="0"/>
                    </a:p>
                  </a:txBody>
                  <a:tcPr/>
                </a:tc>
                <a:extLst>
                  <a:ext uri="{0D108BD9-81ED-4DB2-BD59-A6C34878D82A}">
                    <a16:rowId xmlns:a16="http://schemas.microsoft.com/office/drawing/2014/main" xmlns="" val="3775760859"/>
                  </a:ext>
                </a:extLst>
              </a:tr>
              <a:tr h="355600">
                <a:tc>
                  <a:txBody>
                    <a:bodyPr/>
                    <a:lstStyle/>
                    <a:p>
                      <a:r>
                        <a:rPr lang="en-GB" sz="1200" dirty="0"/>
                        <a:t>4</a:t>
                      </a:r>
                    </a:p>
                  </a:txBody>
                  <a:tcPr/>
                </a:tc>
                <a:tc>
                  <a:txBody>
                    <a:bodyPr/>
                    <a:lstStyle/>
                    <a:p>
                      <a:r>
                        <a:rPr lang="en-GB" sz="1200" dirty="0"/>
                        <a:t>7-8</a:t>
                      </a:r>
                    </a:p>
                  </a:txBody>
                  <a:tcPr/>
                </a:tc>
                <a:tc>
                  <a:txBody>
                    <a:bodyPr/>
                    <a:lstStyle/>
                    <a:p>
                      <a:r>
                        <a:rPr lang="en-GB" sz="1100" b="0" i="0" u="none" strike="noStrike" kern="1200" baseline="0" dirty="0">
                          <a:solidFill>
                            <a:schemeClr val="dk1"/>
                          </a:solidFill>
                          <a:latin typeface="+mn-lt"/>
                          <a:ea typeface="+mn-ea"/>
                          <a:cs typeface="+mn-cs"/>
                        </a:rPr>
                        <a:t>A speaker who regularly develops responses in extended sequences of speech. Usually narrates events when asked to do so. Almost always conveys information clearly, giving and explaining opinions.</a:t>
                      </a:r>
                      <a:endParaRPr lang="en-GB" sz="1000" dirty="0"/>
                    </a:p>
                  </a:txBody>
                  <a:tcPr/>
                </a:tc>
                <a:extLst>
                  <a:ext uri="{0D108BD9-81ED-4DB2-BD59-A6C34878D82A}">
                    <a16:rowId xmlns:a16="http://schemas.microsoft.com/office/drawing/2014/main" xmlns="" val="2880126727"/>
                  </a:ext>
                </a:extLst>
              </a:tr>
              <a:tr h="355600">
                <a:tc>
                  <a:txBody>
                    <a:bodyPr/>
                    <a:lstStyle/>
                    <a:p>
                      <a:r>
                        <a:rPr lang="en-GB" sz="1200" dirty="0"/>
                        <a:t>3</a:t>
                      </a:r>
                    </a:p>
                  </a:txBody>
                  <a:tcPr/>
                </a:tc>
                <a:tc>
                  <a:txBody>
                    <a:bodyPr/>
                    <a:lstStyle/>
                    <a:p>
                      <a:r>
                        <a:rPr lang="en-GB" sz="1200" dirty="0"/>
                        <a:t>5-6</a:t>
                      </a:r>
                    </a:p>
                  </a:txBody>
                  <a:tcPr/>
                </a:tc>
                <a:tc>
                  <a:txBody>
                    <a:bodyPr/>
                    <a:lstStyle/>
                    <a:p>
                      <a:r>
                        <a:rPr lang="en-GB" sz="1100" b="0" i="0" u="none" strike="noStrike" kern="1200" baseline="0" dirty="0">
                          <a:solidFill>
                            <a:schemeClr val="dk1"/>
                          </a:solidFill>
                          <a:latin typeface="+mn-lt"/>
                          <a:ea typeface="+mn-ea"/>
                          <a:cs typeface="+mn-cs"/>
                        </a:rPr>
                        <a:t>A speaker who develops some responses in extended sequences of speech. Sometimes narrates events when asked to do so. Usually conveys information clearly, giving and often explaining opinions.</a:t>
                      </a:r>
                      <a:endParaRPr lang="en-GB" sz="1000" dirty="0"/>
                    </a:p>
                  </a:txBody>
                  <a:tcPr/>
                </a:tc>
                <a:extLst>
                  <a:ext uri="{0D108BD9-81ED-4DB2-BD59-A6C34878D82A}">
                    <a16:rowId xmlns:a16="http://schemas.microsoft.com/office/drawing/2014/main" xmlns="" val="1544211255"/>
                  </a:ext>
                </a:extLst>
              </a:tr>
              <a:tr h="355600">
                <a:tc>
                  <a:txBody>
                    <a:bodyPr/>
                    <a:lstStyle/>
                    <a:p>
                      <a:r>
                        <a:rPr lang="en-GB" sz="1200" dirty="0"/>
                        <a:t>2</a:t>
                      </a:r>
                    </a:p>
                  </a:txBody>
                  <a:tcPr/>
                </a:tc>
                <a:tc>
                  <a:txBody>
                    <a:bodyPr/>
                    <a:lstStyle/>
                    <a:p>
                      <a:r>
                        <a:rPr lang="en-GB" sz="1200" dirty="0"/>
                        <a:t>3-4</a:t>
                      </a:r>
                    </a:p>
                  </a:txBody>
                  <a:tcPr/>
                </a:tc>
                <a:tc>
                  <a:txBody>
                    <a:bodyPr/>
                    <a:lstStyle/>
                    <a:p>
                      <a:r>
                        <a:rPr lang="en-GB" sz="1100" b="0" i="0" u="none" strike="noStrike" kern="1200" baseline="0" dirty="0">
                          <a:solidFill>
                            <a:schemeClr val="dk1"/>
                          </a:solidFill>
                          <a:latin typeface="+mn-lt"/>
                          <a:ea typeface="+mn-ea"/>
                          <a:cs typeface="+mn-cs"/>
                        </a:rPr>
                        <a:t>A speaker who usually gives quite short responses but occasionally gives extended responses. Occasionally narrates events briefly when asked to do so. Usually gives clear information but lacks clarity from time to time. Gives opinions, some of which are explained.</a:t>
                      </a:r>
                      <a:endParaRPr lang="en-GB" sz="1000" dirty="0"/>
                    </a:p>
                  </a:txBody>
                  <a:tcPr/>
                </a:tc>
                <a:extLst>
                  <a:ext uri="{0D108BD9-81ED-4DB2-BD59-A6C34878D82A}">
                    <a16:rowId xmlns:a16="http://schemas.microsoft.com/office/drawing/2014/main" xmlns="" val="3137571861"/>
                  </a:ext>
                </a:extLst>
              </a:tr>
              <a:tr h="355600">
                <a:tc>
                  <a:txBody>
                    <a:bodyPr/>
                    <a:lstStyle/>
                    <a:p>
                      <a:r>
                        <a:rPr lang="en-GB" sz="1200" dirty="0"/>
                        <a:t>1</a:t>
                      </a:r>
                    </a:p>
                  </a:txBody>
                  <a:tcPr/>
                </a:tc>
                <a:tc>
                  <a:txBody>
                    <a:bodyPr/>
                    <a:lstStyle/>
                    <a:p>
                      <a:r>
                        <a:rPr lang="en-GB" sz="1200" dirty="0"/>
                        <a:t>1-2</a:t>
                      </a:r>
                    </a:p>
                  </a:txBody>
                  <a:tcPr/>
                </a:tc>
                <a:tc>
                  <a:txBody>
                    <a:bodyPr/>
                    <a:lstStyle/>
                    <a:p>
                      <a:r>
                        <a:rPr lang="en-GB" sz="1100" b="0" i="0" u="none" strike="noStrike" kern="1200" baseline="0" dirty="0">
                          <a:solidFill>
                            <a:schemeClr val="dk1"/>
                          </a:solidFill>
                          <a:latin typeface="+mn-lt"/>
                          <a:ea typeface="+mn-ea"/>
                          <a:cs typeface="+mn-cs"/>
                        </a:rPr>
                        <a:t>A speaker who tends to give quite short responses, but with occasional attempts at longer responses. He/she has only limited success in narrating events. There may be a few occasions when he/she is unable to answer successfully or where responses are very unclear. Gives opinions.</a:t>
                      </a:r>
                      <a:endParaRPr lang="en-GB" sz="1000" dirty="0"/>
                    </a:p>
                  </a:txBody>
                  <a:tcPr/>
                </a:tc>
                <a:extLst>
                  <a:ext uri="{0D108BD9-81ED-4DB2-BD59-A6C34878D82A}">
                    <a16:rowId xmlns:a16="http://schemas.microsoft.com/office/drawing/2014/main" xmlns="" val="4120286300"/>
                  </a:ext>
                </a:extLst>
              </a:tr>
              <a:tr h="355600">
                <a:tc>
                  <a:txBody>
                    <a:bodyPr/>
                    <a:lstStyle/>
                    <a:p>
                      <a:r>
                        <a:rPr lang="en-GB" sz="1200" dirty="0"/>
                        <a:t>0</a:t>
                      </a:r>
                    </a:p>
                  </a:txBody>
                  <a:tcPr/>
                </a:tc>
                <a:tc>
                  <a:txBody>
                    <a:bodyPr/>
                    <a:lstStyle/>
                    <a:p>
                      <a:r>
                        <a:rPr lang="en-GB" sz="1200" dirty="0"/>
                        <a:t>0</a:t>
                      </a:r>
                    </a:p>
                  </a:txBody>
                  <a:tcPr/>
                </a:tc>
                <a:tc>
                  <a:txBody>
                    <a:bodyPr/>
                    <a:lstStyle/>
                    <a:p>
                      <a:r>
                        <a:rPr lang="en-GB" sz="1100" b="0" i="0" u="none" strike="noStrike" kern="1200" baseline="0" dirty="0">
                          <a:solidFill>
                            <a:schemeClr val="dk1"/>
                          </a:solidFill>
                          <a:latin typeface="+mn-lt"/>
                          <a:ea typeface="+mn-ea"/>
                          <a:cs typeface="+mn-cs"/>
                        </a:rPr>
                        <a:t>Communication does not reach the standard required for Level 1 at this tier.</a:t>
                      </a:r>
                      <a:endParaRPr lang="en-GB" sz="1000" dirty="0"/>
                    </a:p>
                  </a:txBody>
                  <a:tcPr/>
                </a:tc>
                <a:extLst>
                  <a:ext uri="{0D108BD9-81ED-4DB2-BD59-A6C34878D82A}">
                    <a16:rowId xmlns:a16="http://schemas.microsoft.com/office/drawing/2014/main" xmlns="" val="262818126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07332365"/>
              </p:ext>
            </p:extLst>
          </p:nvPr>
        </p:nvGraphicFramePr>
        <p:xfrm>
          <a:off x="402608" y="4766494"/>
          <a:ext cx="6076098" cy="4688840"/>
        </p:xfrm>
        <a:graphic>
          <a:graphicData uri="http://schemas.openxmlformats.org/drawingml/2006/table">
            <a:tbl>
              <a:tblPr firstRow="1" bandRow="1">
                <a:tableStyleId>{FABFCF23-3B69-468F-B69F-88F6DE6A72F2}</a:tableStyleId>
              </a:tblPr>
              <a:tblGrid>
                <a:gridCol w="513499">
                  <a:extLst>
                    <a:ext uri="{9D8B030D-6E8A-4147-A177-3AD203B41FA5}">
                      <a16:colId xmlns:a16="http://schemas.microsoft.com/office/drawing/2014/main" xmlns="" val="3451439979"/>
                    </a:ext>
                  </a:extLst>
                </a:gridCol>
                <a:gridCol w="609600">
                  <a:extLst>
                    <a:ext uri="{9D8B030D-6E8A-4147-A177-3AD203B41FA5}">
                      <a16:colId xmlns:a16="http://schemas.microsoft.com/office/drawing/2014/main" xmlns="" val="1007863255"/>
                    </a:ext>
                  </a:extLst>
                </a:gridCol>
                <a:gridCol w="4952999">
                  <a:extLst>
                    <a:ext uri="{9D8B030D-6E8A-4147-A177-3AD203B41FA5}">
                      <a16:colId xmlns:a16="http://schemas.microsoft.com/office/drawing/2014/main" xmlns="" val="2760004930"/>
                    </a:ext>
                  </a:extLst>
                </a:gridCol>
              </a:tblGrid>
              <a:tr h="355600">
                <a:tc>
                  <a:txBody>
                    <a:bodyPr/>
                    <a:lstStyle/>
                    <a:p>
                      <a:r>
                        <a:rPr lang="en-GB" sz="1200" dirty="0">
                          <a:latin typeface="+mn-lt"/>
                        </a:rPr>
                        <a:t>Level</a:t>
                      </a:r>
                    </a:p>
                  </a:txBody>
                  <a:tcPr/>
                </a:tc>
                <a:tc>
                  <a:txBody>
                    <a:bodyPr/>
                    <a:lstStyle/>
                    <a:p>
                      <a:r>
                        <a:rPr lang="en-GB" sz="1200" dirty="0">
                          <a:latin typeface="+mn-lt"/>
                        </a:rPr>
                        <a:t>Mark</a:t>
                      </a:r>
                    </a:p>
                  </a:txBody>
                  <a:tcPr/>
                </a:tc>
                <a:tc>
                  <a:txBody>
                    <a:bodyPr/>
                    <a:lstStyle/>
                    <a:p>
                      <a:r>
                        <a:rPr lang="en-GB" sz="1200" dirty="0">
                          <a:latin typeface="+mn-lt"/>
                        </a:rPr>
                        <a:t>Range and accuracy of language</a:t>
                      </a:r>
                      <a:endParaRPr lang="en-GB" dirty="0">
                        <a:latin typeface="+mn-lt"/>
                      </a:endParaRPr>
                    </a:p>
                  </a:txBody>
                  <a:tcPr/>
                </a:tc>
                <a:extLst>
                  <a:ext uri="{0D108BD9-81ED-4DB2-BD59-A6C34878D82A}">
                    <a16:rowId xmlns:a16="http://schemas.microsoft.com/office/drawing/2014/main" xmlns="" val="2148912004"/>
                  </a:ext>
                </a:extLst>
              </a:tr>
              <a:tr h="355600">
                <a:tc>
                  <a:txBody>
                    <a:bodyPr/>
                    <a:lstStyle/>
                    <a:p>
                      <a:r>
                        <a:rPr lang="en-GB" sz="1200" dirty="0">
                          <a:latin typeface="+mn-lt"/>
                        </a:rPr>
                        <a:t>5</a:t>
                      </a:r>
                    </a:p>
                  </a:txBody>
                  <a:tcPr/>
                </a:tc>
                <a:tc>
                  <a:txBody>
                    <a:bodyPr/>
                    <a:lstStyle/>
                    <a:p>
                      <a:r>
                        <a:rPr lang="en-GB" sz="1200" dirty="0">
                          <a:latin typeface="+mn-lt"/>
                        </a:rPr>
                        <a:t>9-10</a:t>
                      </a:r>
                    </a:p>
                  </a:txBody>
                  <a:tcPr/>
                </a:tc>
                <a:tc>
                  <a:txBody>
                    <a:bodyPr/>
                    <a:lstStyle/>
                    <a:p>
                      <a:pPr algn="l"/>
                      <a:r>
                        <a:rPr lang="en-GB" sz="1100" b="0" i="0" u="none" strike="noStrike" baseline="0" dirty="0">
                          <a:latin typeface="+mn-lt"/>
                        </a:rPr>
                        <a:t>Excellent language with a wide variety of linguistic structures and a wide</a:t>
                      </a:r>
                    </a:p>
                    <a:p>
                      <a:pPr algn="l"/>
                      <a:r>
                        <a:rPr lang="en-GB" sz="1100" b="0" i="0" u="none" strike="noStrike" baseline="0" dirty="0">
                          <a:latin typeface="+mn-lt"/>
                        </a:rPr>
                        <a:t>range of vocabulary. References to past and future, as well as present, events are made confidently. There are few minor errors and other errors occur when complex structures and/or vocabulary are attempted.</a:t>
                      </a:r>
                    </a:p>
                  </a:txBody>
                  <a:tcPr/>
                </a:tc>
                <a:extLst>
                  <a:ext uri="{0D108BD9-81ED-4DB2-BD59-A6C34878D82A}">
                    <a16:rowId xmlns:a16="http://schemas.microsoft.com/office/drawing/2014/main" xmlns="" val="3775760859"/>
                  </a:ext>
                </a:extLst>
              </a:tr>
              <a:tr h="355600">
                <a:tc>
                  <a:txBody>
                    <a:bodyPr/>
                    <a:lstStyle/>
                    <a:p>
                      <a:r>
                        <a:rPr lang="en-GB" sz="1200" dirty="0">
                          <a:latin typeface="+mn-lt"/>
                        </a:rPr>
                        <a:t>4</a:t>
                      </a:r>
                    </a:p>
                  </a:txBody>
                  <a:tcPr/>
                </a:tc>
                <a:tc>
                  <a:txBody>
                    <a:bodyPr/>
                    <a:lstStyle/>
                    <a:p>
                      <a:r>
                        <a:rPr lang="en-GB" sz="1200" dirty="0">
                          <a:latin typeface="+mn-lt"/>
                        </a:rPr>
                        <a:t>7-8</a:t>
                      </a:r>
                    </a:p>
                  </a:txBody>
                  <a:tcPr/>
                </a:tc>
                <a:tc>
                  <a:txBody>
                    <a:bodyPr/>
                    <a:lstStyle/>
                    <a:p>
                      <a:pPr algn="l"/>
                      <a:r>
                        <a:rPr lang="en-GB" sz="1100" b="0" i="0" u="none" strike="noStrike" baseline="0" dirty="0">
                          <a:latin typeface="+mn-lt"/>
                        </a:rPr>
                        <a:t>Very good language with some variety of linguistic structures and a range of vocabulary. References to past and future, as well as present, events are generally successful. Any errors are only minor or occur when complex structures and/or vocabulary are attempted.</a:t>
                      </a:r>
                    </a:p>
                  </a:txBody>
                  <a:tcPr/>
                </a:tc>
                <a:extLst>
                  <a:ext uri="{0D108BD9-81ED-4DB2-BD59-A6C34878D82A}">
                    <a16:rowId xmlns:a16="http://schemas.microsoft.com/office/drawing/2014/main" xmlns="" val="2880126727"/>
                  </a:ext>
                </a:extLst>
              </a:tr>
              <a:tr h="355600">
                <a:tc>
                  <a:txBody>
                    <a:bodyPr/>
                    <a:lstStyle/>
                    <a:p>
                      <a:r>
                        <a:rPr lang="en-GB" sz="1200" dirty="0">
                          <a:latin typeface="+mn-lt"/>
                        </a:rPr>
                        <a:t>3</a:t>
                      </a:r>
                    </a:p>
                  </a:txBody>
                  <a:tcPr/>
                </a:tc>
                <a:tc>
                  <a:txBody>
                    <a:bodyPr/>
                    <a:lstStyle/>
                    <a:p>
                      <a:r>
                        <a:rPr lang="en-GB" sz="1200" dirty="0">
                          <a:latin typeface="+mn-lt"/>
                        </a:rPr>
                        <a:t>5-6</a:t>
                      </a:r>
                    </a:p>
                  </a:txBody>
                  <a:tcPr/>
                </a:tc>
                <a:tc>
                  <a:txBody>
                    <a:bodyPr/>
                    <a:lstStyle/>
                    <a:p>
                      <a:pPr algn="l"/>
                      <a:r>
                        <a:rPr lang="en-GB" sz="1100" b="0" i="0" u="none" strike="noStrike" baseline="0" dirty="0">
                          <a:latin typeface="+mn-lt"/>
                        </a:rPr>
                        <a:t>Good language with some attempts at more complex structures which are usually successful. References to past and future, as well as present, events are made and are sometimes successful. There may be minor errors and occasional more serious ones, but they do not generally impede comprehension.</a:t>
                      </a:r>
                    </a:p>
                  </a:txBody>
                  <a:tcPr/>
                </a:tc>
                <a:extLst>
                  <a:ext uri="{0D108BD9-81ED-4DB2-BD59-A6C34878D82A}">
                    <a16:rowId xmlns:a16="http://schemas.microsoft.com/office/drawing/2014/main" xmlns="" val="1544211255"/>
                  </a:ext>
                </a:extLst>
              </a:tr>
              <a:tr h="355600">
                <a:tc>
                  <a:txBody>
                    <a:bodyPr/>
                    <a:lstStyle/>
                    <a:p>
                      <a:r>
                        <a:rPr lang="en-GB" sz="1200" dirty="0">
                          <a:latin typeface="+mn-lt"/>
                        </a:rPr>
                        <a:t>2</a:t>
                      </a:r>
                    </a:p>
                  </a:txBody>
                  <a:tcPr/>
                </a:tc>
                <a:tc>
                  <a:txBody>
                    <a:bodyPr/>
                    <a:lstStyle/>
                    <a:p>
                      <a:r>
                        <a:rPr lang="en-GB" sz="1200" dirty="0">
                          <a:latin typeface="+mn-lt"/>
                        </a:rPr>
                        <a:t>3-4</a:t>
                      </a:r>
                    </a:p>
                  </a:txBody>
                  <a:tcPr/>
                </a:tc>
                <a:tc>
                  <a:txBody>
                    <a:bodyPr/>
                    <a:lstStyle/>
                    <a:p>
                      <a:pPr algn="l"/>
                      <a:r>
                        <a:rPr lang="en-GB" sz="1100" b="0" i="0" u="none" strike="noStrike" baseline="0" dirty="0">
                          <a:latin typeface="+mn-lt"/>
                        </a:rPr>
                        <a:t>Generally good language which involves mainly simple linguistic structures and vocabulary, with some repetition, but with attempts to use more complex linguistic structures and more varied vocabulary. There is some success in making reference to past and future, as well as present, events. Although there may be errors they do not generally impede comprehension.</a:t>
                      </a:r>
                    </a:p>
                  </a:txBody>
                  <a:tcPr/>
                </a:tc>
                <a:extLst>
                  <a:ext uri="{0D108BD9-81ED-4DB2-BD59-A6C34878D82A}">
                    <a16:rowId xmlns:a16="http://schemas.microsoft.com/office/drawing/2014/main" xmlns="" val="3137571861"/>
                  </a:ext>
                </a:extLst>
              </a:tr>
              <a:tr h="355600">
                <a:tc>
                  <a:txBody>
                    <a:bodyPr/>
                    <a:lstStyle/>
                    <a:p>
                      <a:r>
                        <a:rPr lang="en-GB" sz="1200" dirty="0">
                          <a:latin typeface="+mn-lt"/>
                        </a:rPr>
                        <a:t>1</a:t>
                      </a:r>
                    </a:p>
                  </a:txBody>
                  <a:tcPr/>
                </a:tc>
                <a:tc>
                  <a:txBody>
                    <a:bodyPr/>
                    <a:lstStyle/>
                    <a:p>
                      <a:r>
                        <a:rPr lang="en-GB" sz="1200" dirty="0">
                          <a:latin typeface="+mn-lt"/>
                        </a:rPr>
                        <a:t>1-2</a:t>
                      </a:r>
                    </a:p>
                  </a:txBody>
                  <a:tcPr/>
                </a:tc>
                <a:tc>
                  <a:txBody>
                    <a:bodyPr/>
                    <a:lstStyle/>
                    <a:p>
                      <a:pPr algn="l"/>
                      <a:r>
                        <a:rPr lang="en-GB" sz="1100" b="0" i="0" u="none" strike="noStrike" baseline="0" dirty="0">
                          <a:latin typeface="+mn-lt"/>
                        </a:rPr>
                        <a:t>Reasonable language which uses simple structures and vocabulary and may be repetitive at times. Any attempts to make reference to past or future events may have only limited success. There may be frequent errors, which may occasionally impede communication.</a:t>
                      </a:r>
                    </a:p>
                  </a:txBody>
                  <a:tcPr/>
                </a:tc>
                <a:extLst>
                  <a:ext uri="{0D108BD9-81ED-4DB2-BD59-A6C34878D82A}">
                    <a16:rowId xmlns:a16="http://schemas.microsoft.com/office/drawing/2014/main" xmlns="" val="4120286300"/>
                  </a:ext>
                </a:extLst>
              </a:tr>
              <a:tr h="355600">
                <a:tc>
                  <a:txBody>
                    <a:bodyPr/>
                    <a:lstStyle/>
                    <a:p>
                      <a:r>
                        <a:rPr lang="en-GB" sz="1200" dirty="0">
                          <a:latin typeface="+mn-lt"/>
                        </a:rPr>
                        <a:t>0</a:t>
                      </a:r>
                    </a:p>
                  </a:txBody>
                  <a:tcPr/>
                </a:tc>
                <a:tc>
                  <a:txBody>
                    <a:bodyPr/>
                    <a:lstStyle/>
                    <a:p>
                      <a:r>
                        <a:rPr lang="en-GB" sz="1200" dirty="0">
                          <a:latin typeface="+mn-lt"/>
                        </a:rPr>
                        <a:t>0</a:t>
                      </a:r>
                    </a:p>
                  </a:txBody>
                  <a:tcPr/>
                </a:tc>
                <a:tc>
                  <a:txBody>
                    <a:bodyPr/>
                    <a:lstStyle/>
                    <a:p>
                      <a:r>
                        <a:rPr lang="en-GB" sz="1100" b="0" i="0" u="none" strike="noStrike" baseline="0" dirty="0">
                          <a:latin typeface="+mn-lt"/>
                        </a:rPr>
                        <a:t>The language does not meet the standard required for Level 1 at this tier.</a:t>
                      </a:r>
                      <a:endParaRPr lang="en-GB" sz="1000" dirty="0">
                        <a:latin typeface="+mn-lt"/>
                      </a:endParaRPr>
                    </a:p>
                  </a:txBody>
                  <a:tcPr/>
                </a:tc>
                <a:extLst>
                  <a:ext uri="{0D108BD9-81ED-4DB2-BD59-A6C34878D82A}">
                    <a16:rowId xmlns:a16="http://schemas.microsoft.com/office/drawing/2014/main" xmlns="" val="2628181260"/>
                  </a:ext>
                </a:extLst>
              </a:tr>
            </a:tbl>
          </a:graphicData>
        </a:graphic>
      </p:graphicFrame>
    </p:spTree>
    <p:extLst>
      <p:ext uri="{BB962C8B-B14F-4D97-AF65-F5344CB8AC3E}">
        <p14:creationId xmlns:p14="http://schemas.microsoft.com/office/powerpoint/2010/main" val="3755927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19FD04-3318-4CCB-AAB3-60A96A68C538}" type="slidenum">
              <a:rPr lang="en-GB" smtClean="0"/>
              <a:t>6</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4215142772"/>
              </p:ext>
            </p:extLst>
          </p:nvPr>
        </p:nvGraphicFramePr>
        <p:xfrm>
          <a:off x="439002" y="720614"/>
          <a:ext cx="6076098" cy="3012440"/>
        </p:xfrm>
        <a:graphic>
          <a:graphicData uri="http://schemas.openxmlformats.org/drawingml/2006/table">
            <a:tbl>
              <a:tblPr firstRow="1" bandRow="1">
                <a:tableStyleId>{FABFCF23-3B69-468F-B69F-88F6DE6A72F2}</a:tableStyleId>
              </a:tblPr>
              <a:tblGrid>
                <a:gridCol w="513499">
                  <a:extLst>
                    <a:ext uri="{9D8B030D-6E8A-4147-A177-3AD203B41FA5}">
                      <a16:colId xmlns:a16="http://schemas.microsoft.com/office/drawing/2014/main" xmlns="" val="3451439979"/>
                    </a:ext>
                  </a:extLst>
                </a:gridCol>
                <a:gridCol w="609600">
                  <a:extLst>
                    <a:ext uri="{9D8B030D-6E8A-4147-A177-3AD203B41FA5}">
                      <a16:colId xmlns:a16="http://schemas.microsoft.com/office/drawing/2014/main" xmlns="" val="1007863255"/>
                    </a:ext>
                  </a:extLst>
                </a:gridCol>
                <a:gridCol w="4952999">
                  <a:extLst>
                    <a:ext uri="{9D8B030D-6E8A-4147-A177-3AD203B41FA5}">
                      <a16:colId xmlns:a16="http://schemas.microsoft.com/office/drawing/2014/main" xmlns="" val="2760004930"/>
                    </a:ext>
                  </a:extLst>
                </a:gridCol>
              </a:tblGrid>
              <a:tr h="355600">
                <a:tc>
                  <a:txBody>
                    <a:bodyPr/>
                    <a:lstStyle/>
                    <a:p>
                      <a:r>
                        <a:rPr lang="en-GB" sz="1200" dirty="0"/>
                        <a:t>Level</a:t>
                      </a:r>
                    </a:p>
                  </a:txBody>
                  <a:tcPr/>
                </a:tc>
                <a:tc>
                  <a:txBody>
                    <a:bodyPr/>
                    <a:lstStyle/>
                    <a:p>
                      <a:r>
                        <a:rPr lang="en-GB" sz="1200" dirty="0"/>
                        <a:t>Mark</a:t>
                      </a:r>
                    </a:p>
                  </a:txBody>
                  <a:tcPr/>
                </a:tc>
                <a:tc>
                  <a:txBody>
                    <a:bodyPr/>
                    <a:lstStyle/>
                    <a:p>
                      <a:r>
                        <a:rPr lang="en-GB" sz="1200" dirty="0"/>
                        <a:t>Pronunciation</a:t>
                      </a:r>
                      <a:r>
                        <a:rPr lang="en-GB" sz="1200" baseline="0" dirty="0"/>
                        <a:t> and intonation</a:t>
                      </a:r>
                      <a:endParaRPr lang="en-GB" dirty="0"/>
                    </a:p>
                  </a:txBody>
                  <a:tcPr/>
                </a:tc>
                <a:extLst>
                  <a:ext uri="{0D108BD9-81ED-4DB2-BD59-A6C34878D82A}">
                    <a16:rowId xmlns:a16="http://schemas.microsoft.com/office/drawing/2014/main" xmlns="" val="2148912004"/>
                  </a:ext>
                </a:extLst>
              </a:tr>
              <a:tr h="355600">
                <a:tc>
                  <a:txBody>
                    <a:bodyPr/>
                    <a:lstStyle/>
                    <a:p>
                      <a:r>
                        <a:rPr lang="en-GB" sz="1100" dirty="0"/>
                        <a:t>5</a:t>
                      </a:r>
                    </a:p>
                  </a:txBody>
                  <a:tcPr/>
                </a:tc>
                <a:tc>
                  <a:txBody>
                    <a:bodyPr/>
                    <a:lstStyle/>
                    <a:p>
                      <a:r>
                        <a:rPr lang="en-GB" sz="1100" dirty="0"/>
                        <a:t>5</a:t>
                      </a:r>
                    </a:p>
                  </a:txBody>
                  <a:tcPr/>
                </a:tc>
                <a:tc>
                  <a:txBody>
                    <a:bodyPr/>
                    <a:lstStyle/>
                    <a:p>
                      <a:r>
                        <a:rPr lang="en-GB" sz="1100" b="0" i="0" u="none" strike="noStrike" kern="1200" baseline="0" dirty="0">
                          <a:solidFill>
                            <a:schemeClr val="dk1"/>
                          </a:solidFill>
                          <a:latin typeface="+mn-lt"/>
                          <a:ea typeface="+mn-ea"/>
                          <a:cs typeface="+mn-cs"/>
                        </a:rPr>
                        <a:t>Consistently good pronunciation and intonation throughout.</a:t>
                      </a:r>
                    </a:p>
                  </a:txBody>
                  <a:tcPr/>
                </a:tc>
                <a:extLst>
                  <a:ext uri="{0D108BD9-81ED-4DB2-BD59-A6C34878D82A}">
                    <a16:rowId xmlns:a16="http://schemas.microsoft.com/office/drawing/2014/main" xmlns="" val="3775760859"/>
                  </a:ext>
                </a:extLst>
              </a:tr>
              <a:tr h="355600">
                <a:tc>
                  <a:txBody>
                    <a:bodyPr/>
                    <a:lstStyle/>
                    <a:p>
                      <a:r>
                        <a:rPr lang="en-GB" sz="1100" dirty="0"/>
                        <a:t>4</a:t>
                      </a:r>
                    </a:p>
                  </a:txBody>
                  <a:tcPr/>
                </a:tc>
                <a:tc>
                  <a:txBody>
                    <a:bodyPr/>
                    <a:lstStyle/>
                    <a:p>
                      <a:r>
                        <a:rPr lang="en-GB" sz="110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u="none" strike="noStrike" kern="1200" baseline="0" dirty="0">
                          <a:solidFill>
                            <a:schemeClr val="dk1"/>
                          </a:solidFill>
                          <a:latin typeface="+mn-lt"/>
                          <a:ea typeface="+mn-ea"/>
                          <a:cs typeface="+mn-cs"/>
                        </a:rPr>
                        <a:t>Good pronunciation and intonation with only occasional lapses.</a:t>
                      </a:r>
                    </a:p>
                    <a:p>
                      <a:endParaRPr lang="en-GB" sz="1100" dirty="0"/>
                    </a:p>
                  </a:txBody>
                  <a:tcPr/>
                </a:tc>
                <a:extLst>
                  <a:ext uri="{0D108BD9-81ED-4DB2-BD59-A6C34878D82A}">
                    <a16:rowId xmlns:a16="http://schemas.microsoft.com/office/drawing/2014/main" xmlns="" val="2880126727"/>
                  </a:ext>
                </a:extLst>
              </a:tr>
              <a:tr h="355600">
                <a:tc>
                  <a:txBody>
                    <a:bodyPr/>
                    <a:lstStyle/>
                    <a:p>
                      <a:r>
                        <a:rPr lang="en-GB" sz="1100" dirty="0"/>
                        <a:t>3</a:t>
                      </a:r>
                    </a:p>
                  </a:txBody>
                  <a:tcPr/>
                </a:tc>
                <a:tc>
                  <a:txBody>
                    <a:bodyPr/>
                    <a:lstStyle/>
                    <a:p>
                      <a:r>
                        <a:rPr lang="en-GB" sz="11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u="none" strike="noStrike" kern="1200" baseline="0" dirty="0">
                          <a:solidFill>
                            <a:schemeClr val="dk1"/>
                          </a:solidFill>
                          <a:latin typeface="+mn-lt"/>
                          <a:ea typeface="+mn-ea"/>
                          <a:cs typeface="+mn-cs"/>
                        </a:rPr>
                        <a:t>Generally good but with some inconsistency in more challenging language.</a:t>
                      </a:r>
                    </a:p>
                    <a:p>
                      <a:endParaRPr lang="en-GB" sz="1100" dirty="0"/>
                    </a:p>
                  </a:txBody>
                  <a:tcPr/>
                </a:tc>
                <a:extLst>
                  <a:ext uri="{0D108BD9-81ED-4DB2-BD59-A6C34878D82A}">
                    <a16:rowId xmlns:a16="http://schemas.microsoft.com/office/drawing/2014/main" xmlns="" val="1544211255"/>
                  </a:ext>
                </a:extLst>
              </a:tr>
              <a:tr h="355600">
                <a:tc>
                  <a:txBody>
                    <a:bodyPr/>
                    <a:lstStyle/>
                    <a:p>
                      <a:r>
                        <a:rPr lang="en-GB" sz="1100" dirty="0"/>
                        <a:t>2</a:t>
                      </a:r>
                    </a:p>
                  </a:txBody>
                  <a:tcPr/>
                </a:tc>
                <a:tc>
                  <a:txBody>
                    <a:bodyPr/>
                    <a:lstStyle/>
                    <a:p>
                      <a:r>
                        <a:rPr lang="en-GB" sz="1100"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u="none" strike="noStrike" kern="1200" baseline="0" dirty="0">
                          <a:solidFill>
                            <a:schemeClr val="dk1"/>
                          </a:solidFill>
                          <a:latin typeface="+mn-lt"/>
                          <a:ea typeface="+mn-ea"/>
                          <a:cs typeface="+mn-cs"/>
                        </a:rPr>
                        <a:t>Generally good but some inconsistency at times.</a:t>
                      </a:r>
                    </a:p>
                    <a:p>
                      <a:endParaRPr lang="en-GB" sz="1100" dirty="0"/>
                    </a:p>
                  </a:txBody>
                  <a:tcPr/>
                </a:tc>
                <a:extLst>
                  <a:ext uri="{0D108BD9-81ED-4DB2-BD59-A6C34878D82A}">
                    <a16:rowId xmlns:a16="http://schemas.microsoft.com/office/drawing/2014/main" xmlns="" val="3137571861"/>
                  </a:ext>
                </a:extLst>
              </a:tr>
              <a:tr h="355600">
                <a:tc>
                  <a:txBody>
                    <a:bodyPr/>
                    <a:lstStyle/>
                    <a:p>
                      <a:r>
                        <a:rPr lang="en-GB" sz="1100" dirty="0"/>
                        <a:t>1</a:t>
                      </a:r>
                    </a:p>
                  </a:txBody>
                  <a:tcPr/>
                </a:tc>
                <a:tc>
                  <a:txBody>
                    <a:bodyPr/>
                    <a:lstStyle/>
                    <a:p>
                      <a:r>
                        <a:rPr lang="en-GB" sz="11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u="none" strike="noStrike" kern="1200" baseline="0" dirty="0">
                          <a:solidFill>
                            <a:schemeClr val="dk1"/>
                          </a:solidFill>
                          <a:latin typeface="+mn-lt"/>
                          <a:ea typeface="+mn-ea"/>
                          <a:cs typeface="+mn-cs"/>
                        </a:rPr>
                        <a:t>Pronunciation generally understandable with some intonation.</a:t>
                      </a:r>
                    </a:p>
                    <a:p>
                      <a:endParaRPr lang="en-GB" sz="1100" dirty="0"/>
                    </a:p>
                  </a:txBody>
                  <a:tcPr/>
                </a:tc>
                <a:extLst>
                  <a:ext uri="{0D108BD9-81ED-4DB2-BD59-A6C34878D82A}">
                    <a16:rowId xmlns:a16="http://schemas.microsoft.com/office/drawing/2014/main" xmlns="" val="4120286300"/>
                  </a:ext>
                </a:extLst>
              </a:tr>
              <a:tr h="355600">
                <a:tc>
                  <a:txBody>
                    <a:bodyPr/>
                    <a:lstStyle/>
                    <a:p>
                      <a:r>
                        <a:rPr lang="en-GB" sz="1100" dirty="0"/>
                        <a:t>0</a:t>
                      </a:r>
                    </a:p>
                  </a:txBody>
                  <a:tcPr/>
                </a:tc>
                <a:tc>
                  <a:txBody>
                    <a:bodyPr/>
                    <a:lstStyle/>
                    <a:p>
                      <a:r>
                        <a:rPr lang="en-GB" sz="1100" dirty="0"/>
                        <a:t>0</a:t>
                      </a:r>
                    </a:p>
                  </a:txBody>
                  <a:tcPr/>
                </a:tc>
                <a:tc>
                  <a:txBody>
                    <a:bodyPr/>
                    <a:lstStyle/>
                    <a:p>
                      <a:r>
                        <a:rPr lang="en-GB" sz="1100" b="0" i="0" u="none" strike="noStrike" kern="1200" baseline="0" dirty="0">
                          <a:solidFill>
                            <a:schemeClr val="dk1"/>
                          </a:solidFill>
                          <a:latin typeface="+mn-lt"/>
                          <a:ea typeface="+mn-ea"/>
                          <a:cs typeface="+mn-cs"/>
                        </a:rPr>
                        <a:t>Pronunciation and intonation do not reach the standard required for Level 1 at</a:t>
                      </a:r>
                    </a:p>
                    <a:p>
                      <a:r>
                        <a:rPr lang="en-GB" sz="1100" b="0" i="0" u="none" strike="noStrike" kern="1200" baseline="0" dirty="0">
                          <a:solidFill>
                            <a:schemeClr val="dk1"/>
                          </a:solidFill>
                          <a:latin typeface="+mn-lt"/>
                          <a:ea typeface="+mn-ea"/>
                          <a:cs typeface="+mn-cs"/>
                        </a:rPr>
                        <a:t>this tier.</a:t>
                      </a:r>
                      <a:endParaRPr lang="en-GB" sz="1100" dirty="0"/>
                    </a:p>
                    <a:p>
                      <a:endParaRPr lang="en-GB" sz="1100" dirty="0"/>
                    </a:p>
                  </a:txBody>
                  <a:tcPr/>
                </a:tc>
                <a:extLst>
                  <a:ext uri="{0D108BD9-81ED-4DB2-BD59-A6C34878D82A}">
                    <a16:rowId xmlns:a16="http://schemas.microsoft.com/office/drawing/2014/main" xmlns="" val="2628181260"/>
                  </a:ext>
                </a:extLst>
              </a:tr>
            </a:tbl>
          </a:graphicData>
        </a:graphic>
      </p:graphicFrame>
      <p:sp>
        <p:nvSpPr>
          <p:cNvPr id="4" name="TextBox 3"/>
          <p:cNvSpPr txBox="1"/>
          <p:nvPr/>
        </p:nvSpPr>
        <p:spPr>
          <a:xfrm>
            <a:off x="352425" y="152400"/>
            <a:ext cx="5943600" cy="369332"/>
          </a:xfrm>
          <a:prstGeom prst="rect">
            <a:avLst/>
          </a:prstGeom>
          <a:noFill/>
        </p:spPr>
        <p:txBody>
          <a:bodyPr wrap="square" rtlCol="0">
            <a:spAutoFit/>
          </a:bodyPr>
          <a:lstStyle/>
          <a:p>
            <a:r>
              <a:rPr lang="en-GB" dirty="0"/>
              <a:t>General conversation – mark scheme</a:t>
            </a:r>
          </a:p>
        </p:txBody>
      </p:sp>
      <p:graphicFrame>
        <p:nvGraphicFramePr>
          <p:cNvPr id="5" name="Table 4"/>
          <p:cNvGraphicFramePr>
            <a:graphicFrameLocks noGrp="1"/>
          </p:cNvGraphicFramePr>
          <p:nvPr>
            <p:extLst>
              <p:ext uri="{D42A27DB-BD31-4B8C-83A1-F6EECF244321}">
                <p14:modId xmlns:p14="http://schemas.microsoft.com/office/powerpoint/2010/main" val="925370729"/>
              </p:ext>
            </p:extLst>
          </p:nvPr>
        </p:nvGraphicFramePr>
        <p:xfrm>
          <a:off x="439002" y="3931937"/>
          <a:ext cx="6076098" cy="3898900"/>
        </p:xfrm>
        <a:graphic>
          <a:graphicData uri="http://schemas.openxmlformats.org/drawingml/2006/table">
            <a:tbl>
              <a:tblPr firstRow="1" bandRow="1">
                <a:tableStyleId>{FABFCF23-3B69-468F-B69F-88F6DE6A72F2}</a:tableStyleId>
              </a:tblPr>
              <a:tblGrid>
                <a:gridCol w="513499">
                  <a:extLst>
                    <a:ext uri="{9D8B030D-6E8A-4147-A177-3AD203B41FA5}">
                      <a16:colId xmlns:a16="http://schemas.microsoft.com/office/drawing/2014/main" xmlns="" val="3451439979"/>
                    </a:ext>
                  </a:extLst>
                </a:gridCol>
                <a:gridCol w="609600">
                  <a:extLst>
                    <a:ext uri="{9D8B030D-6E8A-4147-A177-3AD203B41FA5}">
                      <a16:colId xmlns:a16="http://schemas.microsoft.com/office/drawing/2014/main" xmlns="" val="1007863255"/>
                    </a:ext>
                  </a:extLst>
                </a:gridCol>
                <a:gridCol w="4952999">
                  <a:extLst>
                    <a:ext uri="{9D8B030D-6E8A-4147-A177-3AD203B41FA5}">
                      <a16:colId xmlns:a16="http://schemas.microsoft.com/office/drawing/2014/main" xmlns="" val="2760004930"/>
                    </a:ext>
                  </a:extLst>
                </a:gridCol>
              </a:tblGrid>
              <a:tr h="355600">
                <a:tc>
                  <a:txBody>
                    <a:bodyPr/>
                    <a:lstStyle/>
                    <a:p>
                      <a:r>
                        <a:rPr lang="en-GB" sz="1200" dirty="0"/>
                        <a:t>Level</a:t>
                      </a:r>
                    </a:p>
                  </a:txBody>
                  <a:tcPr/>
                </a:tc>
                <a:tc>
                  <a:txBody>
                    <a:bodyPr/>
                    <a:lstStyle/>
                    <a:p>
                      <a:r>
                        <a:rPr lang="en-GB" sz="1200" dirty="0"/>
                        <a:t>Mark</a:t>
                      </a:r>
                    </a:p>
                  </a:txBody>
                  <a:tcPr/>
                </a:tc>
                <a:tc>
                  <a:txBody>
                    <a:bodyPr/>
                    <a:lstStyle/>
                    <a:p>
                      <a:r>
                        <a:rPr lang="en-GB" sz="1200" dirty="0"/>
                        <a:t>Spontaneity and fluency</a:t>
                      </a:r>
                      <a:endParaRPr lang="en-GB" dirty="0"/>
                    </a:p>
                  </a:txBody>
                  <a:tcPr/>
                </a:tc>
                <a:extLst>
                  <a:ext uri="{0D108BD9-81ED-4DB2-BD59-A6C34878D82A}">
                    <a16:rowId xmlns:a16="http://schemas.microsoft.com/office/drawing/2014/main" xmlns="" val="2148912004"/>
                  </a:ext>
                </a:extLst>
              </a:tr>
              <a:tr h="355600">
                <a:tc>
                  <a:txBody>
                    <a:bodyPr/>
                    <a:lstStyle/>
                    <a:p>
                      <a:r>
                        <a:rPr lang="en-GB" sz="1100" dirty="0"/>
                        <a:t>5</a:t>
                      </a:r>
                    </a:p>
                  </a:txBody>
                  <a:tcPr/>
                </a:tc>
                <a:tc>
                  <a:txBody>
                    <a:bodyPr/>
                    <a:lstStyle/>
                    <a:p>
                      <a:r>
                        <a:rPr lang="en-GB" sz="1100" dirty="0"/>
                        <a:t>5</a:t>
                      </a:r>
                    </a:p>
                  </a:txBody>
                  <a:tcPr/>
                </a:tc>
                <a:tc>
                  <a:txBody>
                    <a:bodyPr/>
                    <a:lstStyle/>
                    <a:p>
                      <a:r>
                        <a:rPr lang="en-GB" sz="1050" b="0" i="0" u="none" strike="noStrike" kern="1200" baseline="0" dirty="0">
                          <a:solidFill>
                            <a:schemeClr val="dk1"/>
                          </a:solidFill>
                          <a:latin typeface="+mn-lt"/>
                          <a:ea typeface="+mn-ea"/>
                          <a:cs typeface="+mn-cs"/>
                        </a:rPr>
                        <a:t>Excellent exchange in which the speaker reacts naturally to the questions</a:t>
                      </a:r>
                    </a:p>
                    <a:p>
                      <a:r>
                        <a:rPr lang="en-GB" sz="1050" b="0" i="0" u="none" strike="noStrike" kern="1200" baseline="0" dirty="0">
                          <a:solidFill>
                            <a:schemeClr val="dk1"/>
                          </a:solidFill>
                          <a:latin typeface="+mn-lt"/>
                          <a:ea typeface="+mn-ea"/>
                          <a:cs typeface="+mn-cs"/>
                        </a:rPr>
                        <a:t>asked and has an air of spontaneity. Responds promptly and speaks with</a:t>
                      </a:r>
                    </a:p>
                    <a:p>
                      <a:r>
                        <a:rPr lang="en-GB" sz="1050" b="0" i="0" u="none" strike="noStrike" kern="1200" baseline="0" dirty="0">
                          <a:solidFill>
                            <a:schemeClr val="dk1"/>
                          </a:solidFill>
                          <a:latin typeface="+mn-lt"/>
                          <a:ea typeface="+mn-ea"/>
                          <a:cs typeface="+mn-cs"/>
                        </a:rPr>
                        <a:t>some fluency, though not necessarily with that of a native speaker.</a:t>
                      </a:r>
                    </a:p>
                  </a:txBody>
                  <a:tcPr/>
                </a:tc>
                <a:extLst>
                  <a:ext uri="{0D108BD9-81ED-4DB2-BD59-A6C34878D82A}">
                    <a16:rowId xmlns:a16="http://schemas.microsoft.com/office/drawing/2014/main" xmlns="" val="3775760859"/>
                  </a:ext>
                </a:extLst>
              </a:tr>
              <a:tr h="355600">
                <a:tc>
                  <a:txBody>
                    <a:bodyPr/>
                    <a:lstStyle/>
                    <a:p>
                      <a:r>
                        <a:rPr lang="en-GB" sz="1100" dirty="0"/>
                        <a:t>4</a:t>
                      </a:r>
                    </a:p>
                  </a:txBody>
                  <a:tcPr/>
                </a:tc>
                <a:tc>
                  <a:txBody>
                    <a:bodyPr/>
                    <a:lstStyle/>
                    <a:p>
                      <a:r>
                        <a:rPr lang="en-GB" sz="1100" dirty="0"/>
                        <a:t>4</a:t>
                      </a:r>
                    </a:p>
                  </a:txBody>
                  <a:tcPr/>
                </a:tc>
                <a:tc>
                  <a:txBody>
                    <a:bodyPr/>
                    <a:lstStyle/>
                    <a:p>
                      <a:r>
                        <a:rPr lang="en-GB" sz="1100" b="0" i="0" u="none" strike="noStrike" kern="1200" baseline="0" dirty="0">
                          <a:solidFill>
                            <a:schemeClr val="dk1"/>
                          </a:solidFill>
                          <a:latin typeface="+mn-lt"/>
                          <a:ea typeface="+mn-ea"/>
                          <a:cs typeface="+mn-cs"/>
                        </a:rPr>
                        <a:t>Very good exchange in which the speaker usually reacts naturally to the</a:t>
                      </a:r>
                    </a:p>
                    <a:p>
                      <a:r>
                        <a:rPr lang="en-GB" sz="1100" b="0" i="0" u="none" strike="noStrike" kern="1200" baseline="0" dirty="0">
                          <a:solidFill>
                            <a:schemeClr val="dk1"/>
                          </a:solidFill>
                          <a:latin typeface="+mn-lt"/>
                          <a:ea typeface="+mn-ea"/>
                          <a:cs typeface="+mn-cs"/>
                        </a:rPr>
                        <a:t>questions asked and is often spontaneous. Usually responds promptly and</a:t>
                      </a:r>
                    </a:p>
                    <a:p>
                      <a:r>
                        <a:rPr lang="en-GB" sz="1100" b="0" i="0" u="none" strike="noStrike" kern="1200" baseline="0" dirty="0">
                          <a:solidFill>
                            <a:schemeClr val="dk1"/>
                          </a:solidFill>
                          <a:latin typeface="+mn-lt"/>
                          <a:ea typeface="+mn-ea"/>
                          <a:cs typeface="+mn-cs"/>
                        </a:rPr>
                        <a:t>there is some flow of language.</a:t>
                      </a:r>
                    </a:p>
                  </a:txBody>
                  <a:tcPr/>
                </a:tc>
                <a:extLst>
                  <a:ext uri="{0D108BD9-81ED-4DB2-BD59-A6C34878D82A}">
                    <a16:rowId xmlns:a16="http://schemas.microsoft.com/office/drawing/2014/main" xmlns="" val="2880126727"/>
                  </a:ext>
                </a:extLst>
              </a:tr>
              <a:tr h="355600">
                <a:tc>
                  <a:txBody>
                    <a:bodyPr/>
                    <a:lstStyle/>
                    <a:p>
                      <a:r>
                        <a:rPr lang="en-GB" sz="1100" dirty="0"/>
                        <a:t>3</a:t>
                      </a:r>
                    </a:p>
                  </a:txBody>
                  <a:tcPr/>
                </a:tc>
                <a:tc>
                  <a:txBody>
                    <a:bodyPr/>
                    <a:lstStyle/>
                    <a:p>
                      <a:r>
                        <a:rPr lang="en-GB" sz="1100" dirty="0"/>
                        <a:t>3</a:t>
                      </a:r>
                    </a:p>
                  </a:txBody>
                  <a:tcPr/>
                </a:tc>
                <a:tc>
                  <a:txBody>
                    <a:bodyPr/>
                    <a:lstStyle/>
                    <a:p>
                      <a:r>
                        <a:rPr lang="en-GB" sz="1100" b="0" i="0" u="none" strike="noStrike" kern="1200" baseline="0" dirty="0">
                          <a:solidFill>
                            <a:schemeClr val="dk1"/>
                          </a:solidFill>
                          <a:latin typeface="+mn-lt"/>
                          <a:ea typeface="+mn-ea"/>
                          <a:cs typeface="+mn-cs"/>
                        </a:rPr>
                        <a:t>Good exchange in which the speaker sometimes reacts naturally to the</a:t>
                      </a:r>
                    </a:p>
                    <a:p>
                      <a:r>
                        <a:rPr lang="en-GB" sz="1100" b="0" i="0" u="none" strike="noStrike" kern="1200" baseline="0" dirty="0">
                          <a:solidFill>
                            <a:schemeClr val="dk1"/>
                          </a:solidFill>
                          <a:latin typeface="+mn-lt"/>
                          <a:ea typeface="+mn-ea"/>
                          <a:cs typeface="+mn-cs"/>
                        </a:rPr>
                        <a:t>questions asked, but may at times rely on pre-learnt responses. There may</a:t>
                      </a:r>
                    </a:p>
                    <a:p>
                      <a:r>
                        <a:rPr lang="en-GB" sz="1100" b="0" i="0" u="none" strike="noStrike" kern="1200" baseline="0" dirty="0">
                          <a:solidFill>
                            <a:schemeClr val="dk1"/>
                          </a:solidFill>
                          <a:latin typeface="+mn-lt"/>
                          <a:ea typeface="+mn-ea"/>
                          <a:cs typeface="+mn-cs"/>
                        </a:rPr>
                        <a:t>be some hesitation before a reply but the delivery generally has a reasonable</a:t>
                      </a:r>
                    </a:p>
                    <a:p>
                      <a:r>
                        <a:rPr lang="en-GB" sz="1100" b="0" i="0" u="none" strike="noStrike" kern="1200" baseline="0" dirty="0">
                          <a:solidFill>
                            <a:schemeClr val="dk1"/>
                          </a:solidFill>
                          <a:latin typeface="+mn-lt"/>
                          <a:ea typeface="+mn-ea"/>
                          <a:cs typeface="+mn-cs"/>
                        </a:rPr>
                        <a:t>pace.</a:t>
                      </a:r>
                    </a:p>
                  </a:txBody>
                  <a:tcPr/>
                </a:tc>
                <a:extLst>
                  <a:ext uri="{0D108BD9-81ED-4DB2-BD59-A6C34878D82A}">
                    <a16:rowId xmlns:a16="http://schemas.microsoft.com/office/drawing/2014/main" xmlns="" val="1544211255"/>
                  </a:ext>
                </a:extLst>
              </a:tr>
              <a:tr h="355600">
                <a:tc>
                  <a:txBody>
                    <a:bodyPr/>
                    <a:lstStyle/>
                    <a:p>
                      <a:r>
                        <a:rPr lang="en-GB" sz="1100" dirty="0"/>
                        <a:t>2</a:t>
                      </a:r>
                    </a:p>
                  </a:txBody>
                  <a:tcPr/>
                </a:tc>
                <a:tc>
                  <a:txBody>
                    <a:bodyPr/>
                    <a:lstStyle/>
                    <a:p>
                      <a:r>
                        <a:rPr lang="en-GB" sz="1100" dirty="0"/>
                        <a:t>2</a:t>
                      </a:r>
                    </a:p>
                  </a:txBody>
                  <a:tcPr/>
                </a:tc>
                <a:tc>
                  <a:txBody>
                    <a:bodyPr/>
                    <a:lstStyle/>
                    <a:p>
                      <a:r>
                        <a:rPr lang="en-GB" sz="1100" b="0" i="0" u="none" strike="noStrike" kern="1200" baseline="0" dirty="0">
                          <a:solidFill>
                            <a:schemeClr val="dk1"/>
                          </a:solidFill>
                          <a:latin typeface="+mn-lt"/>
                          <a:ea typeface="+mn-ea"/>
                          <a:cs typeface="+mn-cs"/>
                        </a:rPr>
                        <a:t>Generally good exchange in which the speaker shows some spontaneity, but</a:t>
                      </a:r>
                    </a:p>
                    <a:p>
                      <a:r>
                        <a:rPr lang="en-GB" sz="1100" b="0" i="0" u="none" strike="noStrike" kern="1200" baseline="0" dirty="0">
                          <a:solidFill>
                            <a:schemeClr val="dk1"/>
                          </a:solidFill>
                          <a:latin typeface="+mn-lt"/>
                          <a:ea typeface="+mn-ea"/>
                          <a:cs typeface="+mn-cs"/>
                        </a:rPr>
                        <a:t>also relies on pre-learnt responses. Sometimes hesitates and may not be able</a:t>
                      </a:r>
                    </a:p>
                    <a:p>
                      <a:r>
                        <a:rPr lang="en-GB" sz="1100" b="0" i="0" u="none" strike="noStrike" kern="1200" baseline="0" dirty="0">
                          <a:solidFill>
                            <a:schemeClr val="dk1"/>
                          </a:solidFill>
                          <a:latin typeface="+mn-lt"/>
                          <a:ea typeface="+mn-ea"/>
                          <a:cs typeface="+mn-cs"/>
                        </a:rPr>
                        <a:t>to respond to some questions.</a:t>
                      </a:r>
                    </a:p>
                  </a:txBody>
                  <a:tcPr/>
                </a:tc>
                <a:extLst>
                  <a:ext uri="{0D108BD9-81ED-4DB2-BD59-A6C34878D82A}">
                    <a16:rowId xmlns:a16="http://schemas.microsoft.com/office/drawing/2014/main" xmlns="" val="3137571861"/>
                  </a:ext>
                </a:extLst>
              </a:tr>
              <a:tr h="355600">
                <a:tc>
                  <a:txBody>
                    <a:bodyPr/>
                    <a:lstStyle/>
                    <a:p>
                      <a:r>
                        <a:rPr lang="en-GB" sz="1100" dirty="0"/>
                        <a:t>1</a:t>
                      </a:r>
                    </a:p>
                  </a:txBody>
                  <a:tcPr/>
                </a:tc>
                <a:tc>
                  <a:txBody>
                    <a:bodyPr/>
                    <a:lstStyle/>
                    <a:p>
                      <a:r>
                        <a:rPr lang="en-GB" sz="1100" dirty="0"/>
                        <a:t>1</a:t>
                      </a:r>
                    </a:p>
                  </a:txBody>
                  <a:tcPr/>
                </a:tc>
                <a:tc>
                  <a:txBody>
                    <a:bodyPr/>
                    <a:lstStyle/>
                    <a:p>
                      <a:r>
                        <a:rPr lang="en-GB" sz="1100" b="0" i="0" u="none" strike="noStrike" kern="1200" baseline="0" dirty="0">
                          <a:solidFill>
                            <a:schemeClr val="dk1"/>
                          </a:solidFill>
                          <a:latin typeface="+mn-lt"/>
                          <a:ea typeface="+mn-ea"/>
                          <a:cs typeface="+mn-cs"/>
                        </a:rPr>
                        <a:t>Reasonable exchange in which the speaker shows a little spontaneity, but</a:t>
                      </a:r>
                    </a:p>
                    <a:p>
                      <a:r>
                        <a:rPr lang="en-GB" sz="1100" b="0" i="0" u="none" strike="noStrike" kern="1200" baseline="0" dirty="0">
                          <a:solidFill>
                            <a:schemeClr val="dk1"/>
                          </a:solidFill>
                          <a:latin typeface="+mn-lt"/>
                          <a:ea typeface="+mn-ea"/>
                          <a:cs typeface="+mn-cs"/>
                        </a:rPr>
                        <a:t>much of what is said involves pre-learnt responses. The flow is often broken</a:t>
                      </a:r>
                    </a:p>
                    <a:p>
                      <a:r>
                        <a:rPr lang="en-GB" sz="1100" b="0" i="0" u="none" strike="noStrike" kern="1200" baseline="0" dirty="0">
                          <a:solidFill>
                            <a:schemeClr val="dk1"/>
                          </a:solidFill>
                          <a:latin typeface="+mn-lt"/>
                          <a:ea typeface="+mn-ea"/>
                          <a:cs typeface="+mn-cs"/>
                        </a:rPr>
                        <a:t>by hesitation and delivery can be quite slow at times.</a:t>
                      </a:r>
                    </a:p>
                  </a:txBody>
                  <a:tcPr/>
                </a:tc>
                <a:extLst>
                  <a:ext uri="{0D108BD9-81ED-4DB2-BD59-A6C34878D82A}">
                    <a16:rowId xmlns:a16="http://schemas.microsoft.com/office/drawing/2014/main" xmlns="" val="4120286300"/>
                  </a:ext>
                </a:extLst>
              </a:tr>
              <a:tr h="355600">
                <a:tc>
                  <a:txBody>
                    <a:bodyPr/>
                    <a:lstStyle/>
                    <a:p>
                      <a:r>
                        <a:rPr lang="en-GB" sz="1100" dirty="0"/>
                        <a:t>0</a:t>
                      </a:r>
                    </a:p>
                  </a:txBody>
                  <a:tcPr/>
                </a:tc>
                <a:tc>
                  <a:txBody>
                    <a:bodyPr/>
                    <a:lstStyle/>
                    <a:p>
                      <a:r>
                        <a:rPr lang="en-GB" sz="1100" dirty="0"/>
                        <a:t>0</a:t>
                      </a:r>
                    </a:p>
                  </a:txBody>
                  <a:tcPr/>
                </a:tc>
                <a:tc>
                  <a:txBody>
                    <a:bodyPr/>
                    <a:lstStyle/>
                    <a:p>
                      <a:r>
                        <a:rPr lang="en-GB" sz="1100" b="0" i="0" u="none" strike="noStrike" kern="1200" baseline="0" dirty="0">
                          <a:solidFill>
                            <a:schemeClr val="dk1"/>
                          </a:solidFill>
                          <a:latin typeface="+mn-lt"/>
                          <a:ea typeface="+mn-ea"/>
                          <a:cs typeface="+mn-cs"/>
                        </a:rPr>
                        <a:t>Spontaneity and fluency do not reach the standard required for Level 1 at this</a:t>
                      </a:r>
                    </a:p>
                    <a:p>
                      <a:r>
                        <a:rPr lang="en-GB" sz="1100" b="0" i="0" u="none" strike="noStrike" kern="1200" baseline="0" dirty="0">
                          <a:solidFill>
                            <a:schemeClr val="dk1"/>
                          </a:solidFill>
                          <a:latin typeface="+mn-lt"/>
                          <a:ea typeface="+mn-ea"/>
                          <a:cs typeface="+mn-cs"/>
                        </a:rPr>
                        <a:t>tier.</a:t>
                      </a:r>
                      <a:endParaRPr lang="en-GB" sz="1100" dirty="0"/>
                    </a:p>
                  </a:txBody>
                  <a:tcPr/>
                </a:tc>
                <a:extLst>
                  <a:ext uri="{0D108BD9-81ED-4DB2-BD59-A6C34878D82A}">
                    <a16:rowId xmlns:a16="http://schemas.microsoft.com/office/drawing/2014/main" xmlns="" val="2628181260"/>
                  </a:ext>
                </a:extLst>
              </a:tr>
            </a:tbl>
          </a:graphicData>
        </a:graphic>
      </p:graphicFrame>
    </p:spTree>
    <p:extLst>
      <p:ext uri="{BB962C8B-B14F-4D97-AF65-F5344CB8AC3E}">
        <p14:creationId xmlns:p14="http://schemas.microsoft.com/office/powerpoint/2010/main" val="203231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05023831"/>
              </p:ext>
            </p:extLst>
          </p:nvPr>
        </p:nvGraphicFramePr>
        <p:xfrm>
          <a:off x="304800" y="1295400"/>
          <a:ext cx="6172205" cy="7277528"/>
        </p:xfrm>
        <a:graphic>
          <a:graphicData uri="http://schemas.openxmlformats.org/drawingml/2006/table">
            <a:tbl>
              <a:tblPr firstRow="1" firstCol="1" bandRow="1">
                <a:tableStyleId>{5940675A-B579-460E-94D1-54222C63F5DA}</a:tableStyleId>
              </a:tblPr>
              <a:tblGrid>
                <a:gridCol w="762000">
                  <a:extLst>
                    <a:ext uri="{9D8B030D-6E8A-4147-A177-3AD203B41FA5}">
                      <a16:colId xmlns:a16="http://schemas.microsoft.com/office/drawing/2014/main" xmlns="" val="20000"/>
                    </a:ext>
                  </a:extLst>
                </a:gridCol>
                <a:gridCol w="685804">
                  <a:extLst>
                    <a:ext uri="{9D8B030D-6E8A-4147-A177-3AD203B41FA5}">
                      <a16:colId xmlns:a16="http://schemas.microsoft.com/office/drawing/2014/main" xmlns="" val="20001"/>
                    </a:ext>
                  </a:extLst>
                </a:gridCol>
                <a:gridCol w="983864">
                  <a:extLst>
                    <a:ext uri="{9D8B030D-6E8A-4147-A177-3AD203B41FA5}">
                      <a16:colId xmlns:a16="http://schemas.microsoft.com/office/drawing/2014/main" xmlns="" val="20002"/>
                    </a:ext>
                  </a:extLst>
                </a:gridCol>
                <a:gridCol w="338100">
                  <a:extLst>
                    <a:ext uri="{9D8B030D-6E8A-4147-A177-3AD203B41FA5}">
                      <a16:colId xmlns:a16="http://schemas.microsoft.com/office/drawing/2014/main" xmlns="" val="20003"/>
                    </a:ext>
                  </a:extLst>
                </a:gridCol>
                <a:gridCol w="169050">
                  <a:extLst>
                    <a:ext uri="{9D8B030D-6E8A-4147-A177-3AD203B41FA5}">
                      <a16:colId xmlns:a16="http://schemas.microsoft.com/office/drawing/2014/main" xmlns="" val="20004"/>
                    </a:ext>
                  </a:extLst>
                </a:gridCol>
                <a:gridCol w="871182">
                  <a:extLst>
                    <a:ext uri="{9D8B030D-6E8A-4147-A177-3AD203B41FA5}">
                      <a16:colId xmlns:a16="http://schemas.microsoft.com/office/drawing/2014/main" xmlns="" val="20005"/>
                    </a:ext>
                  </a:extLst>
                </a:gridCol>
                <a:gridCol w="762004">
                  <a:extLst>
                    <a:ext uri="{9D8B030D-6E8A-4147-A177-3AD203B41FA5}">
                      <a16:colId xmlns:a16="http://schemas.microsoft.com/office/drawing/2014/main" xmlns="" val="20006"/>
                    </a:ext>
                  </a:extLst>
                </a:gridCol>
                <a:gridCol w="708577">
                  <a:extLst>
                    <a:ext uri="{9D8B030D-6E8A-4147-A177-3AD203B41FA5}">
                      <a16:colId xmlns:a16="http://schemas.microsoft.com/office/drawing/2014/main" xmlns="" val="20007"/>
                    </a:ext>
                  </a:extLst>
                </a:gridCol>
                <a:gridCol w="129619">
                  <a:extLst>
                    <a:ext uri="{9D8B030D-6E8A-4147-A177-3AD203B41FA5}">
                      <a16:colId xmlns:a16="http://schemas.microsoft.com/office/drawing/2014/main" xmlns="" val="20008"/>
                    </a:ext>
                  </a:extLst>
                </a:gridCol>
                <a:gridCol w="762005">
                  <a:extLst>
                    <a:ext uri="{9D8B030D-6E8A-4147-A177-3AD203B41FA5}">
                      <a16:colId xmlns:a16="http://schemas.microsoft.com/office/drawing/2014/main" xmlns="" val="20009"/>
                    </a:ext>
                  </a:extLst>
                </a:gridCol>
              </a:tblGrid>
              <a:tr h="173000">
                <a:tc gridSpan="10">
                  <a:txBody>
                    <a:bodyPr/>
                    <a:lstStyle/>
                    <a:p>
                      <a:pPr marL="0" marR="0">
                        <a:lnSpc>
                          <a:spcPct val="115000"/>
                        </a:lnSpc>
                        <a:spcBef>
                          <a:spcPts val="0"/>
                        </a:spcBef>
                        <a:spcAft>
                          <a:spcPts val="0"/>
                        </a:spcAft>
                      </a:pPr>
                      <a:r>
                        <a:rPr lang="en-US" sz="1200" b="1" dirty="0">
                          <a:effectLst/>
                          <a:latin typeface="Comic Sans MS" panose="030F0702030302020204" pitchFamily="66" charset="0"/>
                        </a:rPr>
                        <a:t>I have used the following tenses:</a:t>
                      </a:r>
                      <a:endParaRPr lang="en-GB" sz="1200" b="1"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128708">
                <a:tc>
                  <a:txBody>
                    <a:bodyPr/>
                    <a:lstStyle/>
                    <a:p>
                      <a:pPr marL="0" marR="0">
                        <a:lnSpc>
                          <a:spcPct val="115000"/>
                        </a:lnSpc>
                        <a:spcBef>
                          <a:spcPts val="0"/>
                        </a:spcBef>
                        <a:spcAft>
                          <a:spcPts val="0"/>
                        </a:spcAft>
                      </a:pPr>
                      <a:r>
                        <a:rPr lang="en-US" sz="1050">
                          <a:effectLst/>
                          <a:latin typeface="Comic Sans MS" panose="030F0702030302020204" pitchFamily="66" charset="0"/>
                        </a:rPr>
                        <a:t>Present:</a:t>
                      </a:r>
                      <a:endParaRPr lang="en-GB" sz="1050">
                        <a:effectLst/>
                        <a:latin typeface="Comic Sans MS" panose="030F0702030302020204" pitchFamily="66" charset="0"/>
                        <a:ea typeface="Times New Roman"/>
                        <a:cs typeface="Times New Roman"/>
                      </a:endParaRPr>
                    </a:p>
                  </a:txBody>
                  <a:tcPr marL="37255" marR="37255" marT="0" marB="0"/>
                </a:tc>
                <a:tc>
                  <a:txBody>
                    <a:bodyPr/>
                    <a:lstStyle/>
                    <a:p>
                      <a:pPr marL="0" marR="0">
                        <a:lnSpc>
                          <a:spcPct val="115000"/>
                        </a:lnSpc>
                        <a:spcBef>
                          <a:spcPts val="0"/>
                        </a:spcBef>
                        <a:spcAft>
                          <a:spcPts val="0"/>
                        </a:spcAft>
                      </a:pPr>
                      <a:r>
                        <a:rPr lang="en-US" sz="1050">
                          <a:effectLst/>
                          <a:latin typeface="Comic Sans MS" panose="030F0702030302020204" pitchFamily="66" charset="0"/>
                        </a:rPr>
                        <a:t> </a:t>
                      </a:r>
                      <a:endParaRPr lang="en-GB" sz="1050">
                        <a:effectLst/>
                        <a:latin typeface="Comic Sans MS" panose="030F0702030302020204" pitchFamily="66" charset="0"/>
                        <a:ea typeface="Times New Roman"/>
                        <a:cs typeface="Times New Roman"/>
                      </a:endParaRPr>
                    </a:p>
                  </a:txBody>
                  <a:tcPr marL="37255" marR="37255" marT="0" marB="0"/>
                </a:tc>
                <a:tc>
                  <a:txBody>
                    <a:bodyPr/>
                    <a:lstStyle/>
                    <a:p>
                      <a:pPr marL="0" marR="0">
                        <a:lnSpc>
                          <a:spcPct val="115000"/>
                        </a:lnSpc>
                        <a:spcBef>
                          <a:spcPts val="0"/>
                        </a:spcBef>
                        <a:spcAft>
                          <a:spcPts val="0"/>
                        </a:spcAft>
                      </a:pPr>
                      <a:r>
                        <a:rPr lang="en-US" sz="1050">
                          <a:effectLst/>
                          <a:latin typeface="Comic Sans MS" panose="030F0702030302020204" pitchFamily="66" charset="0"/>
                        </a:rPr>
                        <a:t>Near Future:</a:t>
                      </a:r>
                      <a:endParaRPr lang="en-GB" sz="1050">
                        <a:effectLst/>
                        <a:latin typeface="Comic Sans MS" panose="030F0702030302020204" pitchFamily="66" charset="0"/>
                        <a:ea typeface="Times New Roman"/>
                        <a:cs typeface="Times New Roman"/>
                      </a:endParaRPr>
                    </a:p>
                  </a:txBody>
                  <a:tcPr marL="37255" marR="37255" marT="0" marB="0"/>
                </a:tc>
                <a:tc gridSpan="2">
                  <a:txBody>
                    <a:bodyPr/>
                    <a:lstStyle/>
                    <a:p>
                      <a:pPr marL="0" marR="0">
                        <a:lnSpc>
                          <a:spcPct val="115000"/>
                        </a:lnSpc>
                        <a:spcBef>
                          <a:spcPts val="0"/>
                        </a:spcBef>
                        <a:spcAft>
                          <a:spcPts val="0"/>
                        </a:spcAft>
                      </a:pPr>
                      <a:r>
                        <a:rPr lang="en-US" sz="1050" dirty="0">
                          <a:effectLst/>
                          <a:latin typeface="Comic Sans MS" panose="030F0702030302020204" pitchFamily="66" charset="0"/>
                        </a:rPr>
                        <a:t> </a:t>
                      </a:r>
                      <a:endParaRPr lang="en-GB" sz="1050"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a:txBody>
                    <a:bodyPr/>
                    <a:lstStyle/>
                    <a:p>
                      <a:pPr marL="0" marR="0">
                        <a:lnSpc>
                          <a:spcPct val="115000"/>
                        </a:lnSpc>
                        <a:spcBef>
                          <a:spcPts val="0"/>
                        </a:spcBef>
                        <a:spcAft>
                          <a:spcPts val="0"/>
                        </a:spcAft>
                      </a:pPr>
                      <a:r>
                        <a:rPr lang="en-US" sz="1050">
                          <a:effectLst/>
                          <a:latin typeface="Comic Sans MS" panose="030F0702030302020204" pitchFamily="66" charset="0"/>
                        </a:rPr>
                        <a:t>Imperfect:</a:t>
                      </a:r>
                      <a:endParaRPr lang="en-GB" sz="1050">
                        <a:effectLst/>
                        <a:latin typeface="Comic Sans MS" panose="030F0702030302020204" pitchFamily="66" charset="0"/>
                        <a:ea typeface="Times New Roman"/>
                        <a:cs typeface="Times New Roman"/>
                      </a:endParaRPr>
                    </a:p>
                  </a:txBody>
                  <a:tcPr marL="37255" marR="37255" marT="0" marB="0"/>
                </a:tc>
                <a:tc>
                  <a:txBody>
                    <a:bodyPr/>
                    <a:lstStyle/>
                    <a:p>
                      <a:pPr marL="0" marR="0">
                        <a:lnSpc>
                          <a:spcPct val="115000"/>
                        </a:lnSpc>
                        <a:spcBef>
                          <a:spcPts val="0"/>
                        </a:spcBef>
                        <a:spcAft>
                          <a:spcPts val="0"/>
                        </a:spcAft>
                      </a:pPr>
                      <a:r>
                        <a:rPr lang="en-US" sz="1050">
                          <a:effectLst/>
                          <a:latin typeface="Comic Sans MS" panose="030F0702030302020204" pitchFamily="66" charset="0"/>
                        </a:rPr>
                        <a:t> </a:t>
                      </a:r>
                      <a:endParaRPr lang="en-GB" sz="1050">
                        <a:effectLst/>
                        <a:latin typeface="Comic Sans MS" panose="030F0702030302020204" pitchFamily="66" charset="0"/>
                        <a:ea typeface="Times New Roman"/>
                        <a:cs typeface="Times New Roman"/>
                      </a:endParaRPr>
                    </a:p>
                  </a:txBody>
                  <a:tcPr marL="37255" marR="37255" marT="0" marB="0"/>
                </a:tc>
                <a:tc gridSpan="2">
                  <a:txBody>
                    <a:bodyPr/>
                    <a:lstStyle/>
                    <a:p>
                      <a:pPr marL="0" marR="0">
                        <a:lnSpc>
                          <a:spcPct val="115000"/>
                        </a:lnSpc>
                        <a:spcBef>
                          <a:spcPts val="0"/>
                        </a:spcBef>
                        <a:spcAft>
                          <a:spcPts val="0"/>
                        </a:spcAft>
                      </a:pPr>
                      <a:r>
                        <a:rPr lang="en-US" sz="1050">
                          <a:effectLst/>
                          <a:latin typeface="Comic Sans MS" panose="030F0702030302020204" pitchFamily="66" charset="0"/>
                        </a:rPr>
                        <a:t>Pluperfect:</a:t>
                      </a:r>
                      <a:endParaRPr lang="en-GB" sz="1050">
                        <a:effectLst/>
                        <a:latin typeface="Comic Sans MS" panose="030F0702030302020204" pitchFamily="66" charset="0"/>
                        <a:ea typeface="Times New Roman"/>
                        <a:cs typeface="Times New Roman"/>
                      </a:endParaRPr>
                    </a:p>
                  </a:txBody>
                  <a:tcPr marL="37255" marR="37255" marT="0" marB="0"/>
                </a:tc>
                <a:tc hMerge="1">
                  <a:txBody>
                    <a:bodyPr/>
                    <a:lstStyle/>
                    <a:p>
                      <a:pPr marL="0" marR="0">
                        <a:lnSpc>
                          <a:spcPct val="115000"/>
                        </a:lnSpc>
                        <a:spcBef>
                          <a:spcPts val="0"/>
                        </a:spcBef>
                        <a:spcAft>
                          <a:spcPts val="0"/>
                        </a:spcAft>
                      </a:pPr>
                      <a:endParaRPr lang="en-GB" sz="1200" dirty="0">
                        <a:effectLst/>
                        <a:latin typeface="Calibri"/>
                        <a:ea typeface="Times New Roman"/>
                        <a:cs typeface="Times New Roman"/>
                      </a:endParaRPr>
                    </a:p>
                  </a:txBody>
                  <a:tcPr marL="37255" marR="37255" marT="0" marB="0"/>
                </a:tc>
                <a:tc>
                  <a:txBody>
                    <a:bodyPr/>
                    <a:lstStyle/>
                    <a:p>
                      <a:pPr marL="0" marR="0">
                        <a:lnSpc>
                          <a:spcPct val="115000"/>
                        </a:lnSpc>
                        <a:spcBef>
                          <a:spcPts val="0"/>
                        </a:spcBef>
                        <a:spcAft>
                          <a:spcPts val="0"/>
                        </a:spcAft>
                      </a:pPr>
                      <a:r>
                        <a:rPr lang="en-US" sz="1200" dirty="0">
                          <a:effectLst/>
                          <a:latin typeface="Comic Sans MS" panose="030F0702030302020204" pitchFamily="66" charset="0"/>
                        </a:rPr>
                        <a:t> </a:t>
                      </a:r>
                      <a:endParaRPr lang="en-GB" sz="1200" dirty="0">
                        <a:effectLst/>
                        <a:latin typeface="Comic Sans MS" panose="030F0702030302020204" pitchFamily="66" charset="0"/>
                        <a:ea typeface="Times New Roman"/>
                        <a:cs typeface="Times New Roman"/>
                      </a:endParaRPr>
                    </a:p>
                  </a:txBody>
                  <a:tcPr marL="37255" marR="37255" marT="0" marB="0"/>
                </a:tc>
                <a:extLst>
                  <a:ext uri="{0D108BD9-81ED-4DB2-BD59-A6C34878D82A}">
                    <a16:rowId xmlns:a16="http://schemas.microsoft.com/office/drawing/2014/main" xmlns="" val="10001"/>
                  </a:ext>
                </a:extLst>
              </a:tr>
              <a:tr h="231902">
                <a:tc>
                  <a:txBody>
                    <a:bodyPr/>
                    <a:lstStyle/>
                    <a:p>
                      <a:pPr marL="0" marR="0">
                        <a:lnSpc>
                          <a:spcPct val="115000"/>
                        </a:lnSpc>
                        <a:spcBef>
                          <a:spcPts val="0"/>
                        </a:spcBef>
                        <a:spcAft>
                          <a:spcPts val="0"/>
                        </a:spcAft>
                      </a:pPr>
                      <a:r>
                        <a:rPr lang="en-US" sz="1050">
                          <a:effectLst/>
                          <a:latin typeface="Comic Sans MS" panose="030F0702030302020204" pitchFamily="66" charset="0"/>
                        </a:rPr>
                        <a:t>Perfect:</a:t>
                      </a:r>
                      <a:endParaRPr lang="en-GB" sz="1050">
                        <a:effectLst/>
                        <a:latin typeface="Comic Sans MS" panose="030F0702030302020204" pitchFamily="66" charset="0"/>
                        <a:ea typeface="Times New Roman"/>
                        <a:cs typeface="Times New Roman"/>
                      </a:endParaRPr>
                    </a:p>
                  </a:txBody>
                  <a:tcPr marL="37255" marR="37255" marT="0" marB="0"/>
                </a:tc>
                <a:tc>
                  <a:txBody>
                    <a:bodyPr/>
                    <a:lstStyle/>
                    <a:p>
                      <a:pPr marL="0" marR="0">
                        <a:lnSpc>
                          <a:spcPct val="115000"/>
                        </a:lnSpc>
                        <a:spcBef>
                          <a:spcPts val="0"/>
                        </a:spcBef>
                        <a:spcAft>
                          <a:spcPts val="0"/>
                        </a:spcAft>
                      </a:pPr>
                      <a:r>
                        <a:rPr lang="en-US" sz="1050">
                          <a:effectLst/>
                          <a:latin typeface="Comic Sans MS" panose="030F0702030302020204" pitchFamily="66" charset="0"/>
                        </a:rPr>
                        <a:t> </a:t>
                      </a:r>
                      <a:endParaRPr lang="en-GB" sz="1050">
                        <a:effectLst/>
                        <a:latin typeface="Comic Sans MS" panose="030F0702030302020204" pitchFamily="66" charset="0"/>
                        <a:ea typeface="Times New Roman"/>
                        <a:cs typeface="Times New Roman"/>
                      </a:endParaRPr>
                    </a:p>
                  </a:txBody>
                  <a:tcPr marL="37255" marR="37255" marT="0" marB="0"/>
                </a:tc>
                <a:tc>
                  <a:txBody>
                    <a:bodyPr/>
                    <a:lstStyle/>
                    <a:p>
                      <a:pPr marL="0" marR="0">
                        <a:lnSpc>
                          <a:spcPct val="115000"/>
                        </a:lnSpc>
                        <a:spcBef>
                          <a:spcPts val="0"/>
                        </a:spcBef>
                        <a:spcAft>
                          <a:spcPts val="0"/>
                        </a:spcAft>
                      </a:pPr>
                      <a:r>
                        <a:rPr lang="en-US" sz="1050">
                          <a:effectLst/>
                          <a:latin typeface="Comic Sans MS" panose="030F0702030302020204" pitchFamily="66" charset="0"/>
                        </a:rPr>
                        <a:t>Future:</a:t>
                      </a:r>
                      <a:endParaRPr lang="en-GB" sz="1050">
                        <a:effectLst/>
                        <a:latin typeface="Comic Sans MS" panose="030F0702030302020204" pitchFamily="66" charset="0"/>
                        <a:ea typeface="Times New Roman"/>
                        <a:cs typeface="Times New Roman"/>
                      </a:endParaRPr>
                    </a:p>
                  </a:txBody>
                  <a:tcPr marL="37255" marR="37255" marT="0" marB="0"/>
                </a:tc>
                <a:tc gridSpan="2">
                  <a:txBody>
                    <a:bodyPr/>
                    <a:lstStyle/>
                    <a:p>
                      <a:pPr marL="0" marR="0">
                        <a:lnSpc>
                          <a:spcPct val="115000"/>
                        </a:lnSpc>
                        <a:spcBef>
                          <a:spcPts val="0"/>
                        </a:spcBef>
                        <a:spcAft>
                          <a:spcPts val="0"/>
                        </a:spcAft>
                      </a:pPr>
                      <a:r>
                        <a:rPr lang="en-US" sz="1050">
                          <a:effectLst/>
                          <a:latin typeface="Comic Sans MS" panose="030F0702030302020204" pitchFamily="66" charset="0"/>
                        </a:rPr>
                        <a:t> </a:t>
                      </a:r>
                      <a:endParaRPr lang="en-GB" sz="105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a:txBody>
                    <a:bodyPr/>
                    <a:lstStyle/>
                    <a:p>
                      <a:pPr marL="0" marR="0">
                        <a:lnSpc>
                          <a:spcPct val="115000"/>
                        </a:lnSpc>
                        <a:spcBef>
                          <a:spcPts val="0"/>
                        </a:spcBef>
                        <a:spcAft>
                          <a:spcPts val="0"/>
                        </a:spcAft>
                      </a:pPr>
                      <a:r>
                        <a:rPr lang="en-US" sz="1050">
                          <a:effectLst/>
                          <a:latin typeface="Comic Sans MS" panose="030F0702030302020204" pitchFamily="66" charset="0"/>
                        </a:rPr>
                        <a:t>Conditional:</a:t>
                      </a:r>
                      <a:endParaRPr lang="en-GB" sz="1050">
                        <a:effectLst/>
                        <a:latin typeface="Comic Sans MS" panose="030F0702030302020204" pitchFamily="66" charset="0"/>
                        <a:ea typeface="Times New Roman"/>
                        <a:cs typeface="Times New Roman"/>
                      </a:endParaRPr>
                    </a:p>
                  </a:txBody>
                  <a:tcPr marL="37255" marR="37255" marT="0" marB="0"/>
                </a:tc>
                <a:tc>
                  <a:txBody>
                    <a:bodyPr/>
                    <a:lstStyle/>
                    <a:p>
                      <a:pPr marL="0" marR="0">
                        <a:lnSpc>
                          <a:spcPct val="115000"/>
                        </a:lnSpc>
                        <a:spcBef>
                          <a:spcPts val="0"/>
                        </a:spcBef>
                        <a:spcAft>
                          <a:spcPts val="0"/>
                        </a:spcAft>
                      </a:pPr>
                      <a:r>
                        <a:rPr lang="en-US" sz="1050">
                          <a:effectLst/>
                          <a:latin typeface="Comic Sans MS" panose="030F0702030302020204" pitchFamily="66" charset="0"/>
                        </a:rPr>
                        <a:t> </a:t>
                      </a:r>
                      <a:endParaRPr lang="en-GB" sz="1050">
                        <a:effectLst/>
                        <a:latin typeface="Comic Sans MS" panose="030F0702030302020204" pitchFamily="66" charset="0"/>
                        <a:ea typeface="Times New Roman"/>
                        <a:cs typeface="Times New Roman"/>
                      </a:endParaRPr>
                    </a:p>
                  </a:txBody>
                  <a:tcPr marL="37255" marR="37255" marT="0" marB="0"/>
                </a:tc>
                <a:tc gridSpan="2">
                  <a:txBody>
                    <a:bodyPr/>
                    <a:lstStyle/>
                    <a:p>
                      <a:pPr marL="0" marR="0">
                        <a:lnSpc>
                          <a:spcPct val="115000"/>
                        </a:lnSpc>
                        <a:spcBef>
                          <a:spcPts val="0"/>
                        </a:spcBef>
                        <a:spcAft>
                          <a:spcPts val="0"/>
                        </a:spcAft>
                      </a:pPr>
                      <a:r>
                        <a:rPr lang="en-US" sz="1050" dirty="0">
                          <a:effectLst/>
                          <a:latin typeface="Comic Sans MS" panose="030F0702030302020204" pitchFamily="66" charset="0"/>
                        </a:rPr>
                        <a:t>other:</a:t>
                      </a:r>
                      <a:endParaRPr lang="en-GB" sz="1050" dirty="0">
                        <a:effectLst/>
                        <a:latin typeface="Comic Sans MS" panose="030F0702030302020204" pitchFamily="66" charset="0"/>
                        <a:ea typeface="Times New Roman"/>
                        <a:cs typeface="Times New Roman"/>
                      </a:endParaRPr>
                    </a:p>
                  </a:txBody>
                  <a:tcPr marL="37255" marR="37255" marT="0" marB="0"/>
                </a:tc>
                <a:tc hMerge="1">
                  <a:txBody>
                    <a:bodyPr/>
                    <a:lstStyle/>
                    <a:p>
                      <a:pPr marL="0" marR="0">
                        <a:lnSpc>
                          <a:spcPct val="115000"/>
                        </a:lnSpc>
                        <a:spcBef>
                          <a:spcPts val="0"/>
                        </a:spcBef>
                        <a:spcAft>
                          <a:spcPts val="0"/>
                        </a:spcAft>
                      </a:pPr>
                      <a:endParaRPr lang="en-GB" sz="1200" dirty="0">
                        <a:effectLst/>
                        <a:latin typeface="Calibri"/>
                        <a:ea typeface="Times New Roman"/>
                        <a:cs typeface="Times New Roman"/>
                      </a:endParaRPr>
                    </a:p>
                  </a:txBody>
                  <a:tcPr marL="37255" marR="37255" marT="0" marB="0"/>
                </a:tc>
                <a:tc>
                  <a:txBody>
                    <a:bodyPr/>
                    <a:lstStyle/>
                    <a:p>
                      <a:pPr marL="0" marR="0">
                        <a:lnSpc>
                          <a:spcPct val="115000"/>
                        </a:lnSpc>
                        <a:spcBef>
                          <a:spcPts val="0"/>
                        </a:spcBef>
                        <a:spcAft>
                          <a:spcPts val="0"/>
                        </a:spcAft>
                      </a:pPr>
                      <a:r>
                        <a:rPr lang="en-US" sz="1200" dirty="0">
                          <a:effectLst/>
                          <a:latin typeface="Comic Sans MS" panose="030F0702030302020204" pitchFamily="66" charset="0"/>
                        </a:rPr>
                        <a:t> </a:t>
                      </a:r>
                      <a:endParaRPr lang="en-GB" sz="1200" dirty="0">
                        <a:effectLst/>
                        <a:latin typeface="Comic Sans MS" panose="030F0702030302020204" pitchFamily="66" charset="0"/>
                        <a:ea typeface="Times New Roman"/>
                        <a:cs typeface="Times New Roman"/>
                      </a:endParaRPr>
                    </a:p>
                  </a:txBody>
                  <a:tcPr marL="37255" marR="37255" marT="0" marB="0"/>
                </a:tc>
                <a:extLst>
                  <a:ext uri="{0D108BD9-81ED-4DB2-BD59-A6C34878D82A}">
                    <a16:rowId xmlns:a16="http://schemas.microsoft.com/office/drawing/2014/main" xmlns="" val="10002"/>
                  </a:ext>
                </a:extLst>
              </a:tr>
              <a:tr h="173000">
                <a:tc gridSpan="10">
                  <a:txBody>
                    <a:bodyPr/>
                    <a:lstStyle/>
                    <a:p>
                      <a:pPr marL="0" marR="0">
                        <a:lnSpc>
                          <a:spcPct val="115000"/>
                        </a:lnSpc>
                        <a:spcBef>
                          <a:spcPts val="0"/>
                        </a:spcBef>
                        <a:spcAft>
                          <a:spcPts val="0"/>
                        </a:spcAft>
                      </a:pPr>
                      <a:r>
                        <a:rPr lang="en-GB" sz="1200" b="1" dirty="0">
                          <a:effectLst/>
                          <a:latin typeface="Comic Sans MS" panose="030F0702030302020204" pitchFamily="66" charset="0"/>
                        </a:rPr>
                        <a:t>I have included a variety (2 or 3 examples of each) of:</a:t>
                      </a:r>
                      <a:endParaRPr lang="en-GB" sz="1200" b="1"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3"/>
                  </a:ext>
                </a:extLst>
              </a:tr>
              <a:tr h="173000">
                <a:tc gridSpan="8">
                  <a:txBody>
                    <a:bodyPr/>
                    <a:lstStyle/>
                    <a:p>
                      <a:pPr marL="0" marR="0">
                        <a:lnSpc>
                          <a:spcPct val="115000"/>
                        </a:lnSpc>
                        <a:spcBef>
                          <a:spcPts val="0"/>
                        </a:spcBef>
                        <a:spcAft>
                          <a:spcPts val="0"/>
                        </a:spcAft>
                      </a:pPr>
                      <a:r>
                        <a:rPr lang="fr-FR" sz="1200" dirty="0" err="1">
                          <a:effectLst/>
                          <a:latin typeface="Comic Sans MS" panose="030F0702030302020204" pitchFamily="66" charset="0"/>
                        </a:rPr>
                        <a:t>subject</a:t>
                      </a:r>
                      <a:r>
                        <a:rPr lang="fr-FR" sz="1200" dirty="0">
                          <a:effectLst/>
                          <a:latin typeface="Comic Sans MS" panose="030F0702030302020204" pitchFamily="66" charset="0"/>
                        </a:rPr>
                        <a:t> </a:t>
                      </a:r>
                      <a:r>
                        <a:rPr lang="fr-FR" sz="1200" dirty="0" err="1">
                          <a:effectLst/>
                          <a:latin typeface="Comic Sans MS" panose="030F0702030302020204" pitchFamily="66" charset="0"/>
                        </a:rPr>
                        <a:t>pronouns</a:t>
                      </a:r>
                      <a:r>
                        <a:rPr lang="fr-FR" sz="1200" dirty="0">
                          <a:effectLst/>
                          <a:latin typeface="Comic Sans MS" panose="030F0702030302020204" pitchFamily="66" charset="0"/>
                        </a:rPr>
                        <a:t> (je/tu/il/elle/on/nous/vous/ils/elles)</a:t>
                      </a:r>
                      <a:endParaRPr lang="en-GB" sz="1200"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fr-FR"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04"/>
                  </a:ext>
                </a:extLst>
              </a:tr>
              <a:tr h="173000">
                <a:tc gridSpan="8">
                  <a:txBody>
                    <a:bodyPr/>
                    <a:lstStyle/>
                    <a:p>
                      <a:pPr marL="0" marR="0">
                        <a:lnSpc>
                          <a:spcPct val="115000"/>
                        </a:lnSpc>
                        <a:spcBef>
                          <a:spcPts val="0"/>
                        </a:spcBef>
                        <a:spcAft>
                          <a:spcPts val="0"/>
                        </a:spcAft>
                      </a:pPr>
                      <a:r>
                        <a:rPr lang="en-US" sz="1200">
                          <a:effectLst/>
                          <a:latin typeface="Comic Sans MS" panose="030F0702030302020204" pitchFamily="66" charset="0"/>
                        </a:rPr>
                        <a:t>descriptions (with at least 5 adjectives)</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en-US"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05"/>
                  </a:ext>
                </a:extLst>
              </a:tr>
              <a:tr h="173000">
                <a:tc gridSpan="8">
                  <a:txBody>
                    <a:bodyPr/>
                    <a:lstStyle/>
                    <a:p>
                      <a:pPr marL="0" marR="0">
                        <a:lnSpc>
                          <a:spcPct val="115000"/>
                        </a:lnSpc>
                        <a:spcBef>
                          <a:spcPts val="0"/>
                        </a:spcBef>
                        <a:spcAft>
                          <a:spcPts val="0"/>
                        </a:spcAft>
                      </a:pPr>
                      <a:r>
                        <a:rPr lang="fr-FR" sz="1200">
                          <a:effectLst/>
                          <a:latin typeface="Comic Sans MS" panose="030F0702030302020204" pitchFamily="66" charset="0"/>
                        </a:rPr>
                        <a:t>quantifiers/ intensifiers, e.g : très, assez, beaucoup, peu, trop</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fr-FR"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06"/>
                  </a:ext>
                </a:extLst>
              </a:tr>
              <a:tr h="231378">
                <a:tc gridSpan="8">
                  <a:txBody>
                    <a:bodyPr/>
                    <a:lstStyle/>
                    <a:p>
                      <a:pPr marL="0" marR="0">
                        <a:lnSpc>
                          <a:spcPct val="115000"/>
                        </a:lnSpc>
                        <a:spcBef>
                          <a:spcPts val="0"/>
                        </a:spcBef>
                        <a:spcAft>
                          <a:spcPts val="0"/>
                        </a:spcAft>
                      </a:pPr>
                      <a:r>
                        <a:rPr lang="fr-FR" sz="1200">
                          <a:effectLst/>
                          <a:latin typeface="Comic Sans MS" panose="030F0702030302020204" pitchFamily="66" charset="0"/>
                        </a:rPr>
                        <a:t>opinion phrases, e.g: à mon avis, je pense que/je crois que/je trouve (que)</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fr-FR"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07"/>
                  </a:ext>
                </a:extLst>
              </a:tr>
              <a:tr h="173000">
                <a:tc gridSpan="8">
                  <a:txBody>
                    <a:bodyPr/>
                    <a:lstStyle/>
                    <a:p>
                      <a:pPr marL="0" marR="0">
                        <a:lnSpc>
                          <a:spcPct val="115000"/>
                        </a:lnSpc>
                        <a:spcBef>
                          <a:spcPts val="0"/>
                        </a:spcBef>
                        <a:spcAft>
                          <a:spcPts val="0"/>
                        </a:spcAft>
                      </a:pPr>
                      <a:r>
                        <a:rPr lang="en-US" sz="1200">
                          <a:effectLst/>
                          <a:latin typeface="Comic Sans MS" panose="030F0702030302020204" pitchFamily="66" charset="0"/>
                        </a:rPr>
                        <a:t>comparatives/superlatives</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en-US"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08"/>
                  </a:ext>
                </a:extLst>
              </a:tr>
              <a:tr h="173000">
                <a:tc gridSpan="8">
                  <a:txBody>
                    <a:bodyPr/>
                    <a:lstStyle/>
                    <a:p>
                      <a:pPr marL="0" marR="0">
                        <a:lnSpc>
                          <a:spcPct val="115000"/>
                        </a:lnSpc>
                        <a:spcBef>
                          <a:spcPts val="0"/>
                        </a:spcBef>
                        <a:spcAft>
                          <a:spcPts val="0"/>
                        </a:spcAft>
                      </a:pPr>
                      <a:r>
                        <a:rPr lang="fr-FR" sz="1200">
                          <a:effectLst/>
                          <a:latin typeface="Comic Sans MS" panose="030F0702030302020204" pitchFamily="66" charset="0"/>
                        </a:rPr>
                        <a:t>linking words, e.g: et, mais, cependant</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fr-FR"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09"/>
                  </a:ext>
                </a:extLst>
              </a:tr>
              <a:tr h="173000">
                <a:tc gridSpan="8">
                  <a:txBody>
                    <a:bodyPr/>
                    <a:lstStyle/>
                    <a:p>
                      <a:pPr marL="0" marR="0">
                        <a:lnSpc>
                          <a:spcPct val="115000"/>
                        </a:lnSpc>
                        <a:spcBef>
                          <a:spcPts val="0"/>
                        </a:spcBef>
                        <a:spcAft>
                          <a:spcPts val="0"/>
                        </a:spcAft>
                      </a:pPr>
                      <a:r>
                        <a:rPr lang="en-US" sz="1200">
                          <a:effectLst/>
                          <a:latin typeface="Comic Sans MS" panose="030F0702030302020204" pitchFamily="66" charset="0"/>
                        </a:rPr>
                        <a:t>time expressions, e.g. demain, normalement, hier,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en-GB"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10"/>
                  </a:ext>
                </a:extLst>
              </a:tr>
              <a:tr h="173000">
                <a:tc gridSpan="8">
                  <a:txBody>
                    <a:bodyPr/>
                    <a:lstStyle/>
                    <a:p>
                      <a:pPr marL="0" marR="0">
                        <a:lnSpc>
                          <a:spcPct val="115000"/>
                        </a:lnSpc>
                        <a:spcBef>
                          <a:spcPts val="0"/>
                        </a:spcBef>
                        <a:spcAft>
                          <a:spcPts val="0"/>
                        </a:spcAft>
                      </a:pPr>
                      <a:r>
                        <a:rPr lang="fr-FR" sz="1200">
                          <a:effectLst/>
                          <a:latin typeface="Comic Sans MS" panose="030F0702030302020204" pitchFamily="66" charset="0"/>
                        </a:rPr>
                        <a:t>justifications e.g: parce que, car, puisque</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fr-FR"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11"/>
                  </a:ext>
                </a:extLst>
              </a:tr>
              <a:tr h="173000">
                <a:tc gridSpan="8">
                  <a:txBody>
                    <a:bodyPr/>
                    <a:lstStyle/>
                    <a:p>
                      <a:pPr marL="0" marR="0">
                        <a:lnSpc>
                          <a:spcPct val="115000"/>
                        </a:lnSpc>
                        <a:spcBef>
                          <a:spcPts val="0"/>
                        </a:spcBef>
                        <a:spcAft>
                          <a:spcPts val="0"/>
                        </a:spcAft>
                      </a:pPr>
                      <a:r>
                        <a:rPr lang="fr-FR" sz="1200">
                          <a:effectLst/>
                          <a:latin typeface="Comic Sans MS" panose="030F0702030302020204" pitchFamily="66" charset="0"/>
                        </a:rPr>
                        <a:t>reflexive verbs e.g: il s’appelle, je me lève</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fr-FR"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12"/>
                  </a:ext>
                </a:extLst>
              </a:tr>
              <a:tr h="231378">
                <a:tc gridSpan="10">
                  <a:txBody>
                    <a:bodyPr/>
                    <a:lstStyle/>
                    <a:p>
                      <a:pPr marL="0" marR="0">
                        <a:lnSpc>
                          <a:spcPct val="115000"/>
                        </a:lnSpc>
                        <a:spcBef>
                          <a:spcPts val="0"/>
                        </a:spcBef>
                        <a:spcAft>
                          <a:spcPts val="0"/>
                        </a:spcAft>
                      </a:pPr>
                      <a:r>
                        <a:rPr lang="en-GB" sz="1200" b="1" dirty="0">
                          <a:effectLst/>
                          <a:latin typeface="Comic Sans MS" panose="030F0702030302020204" pitchFamily="66" charset="0"/>
                        </a:rPr>
                        <a:t>I have included the following complex structures: (see your pack for help)</a:t>
                      </a:r>
                      <a:endParaRPr lang="en-GB" sz="1200" b="1"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13"/>
                  </a:ext>
                </a:extLst>
              </a:tr>
              <a:tr h="231378">
                <a:tc gridSpan="3">
                  <a:txBody>
                    <a:bodyPr/>
                    <a:lstStyle/>
                    <a:p>
                      <a:pPr marL="0" marR="0">
                        <a:lnSpc>
                          <a:spcPct val="115000"/>
                        </a:lnSpc>
                        <a:spcBef>
                          <a:spcPts val="0"/>
                        </a:spcBef>
                        <a:spcAft>
                          <a:spcPts val="0"/>
                        </a:spcAft>
                      </a:pPr>
                      <a:r>
                        <a:rPr lang="en-US" sz="1200">
                          <a:effectLst/>
                          <a:latin typeface="Comic Sans MS" panose="030F0702030302020204" pitchFamily="66" charset="0"/>
                        </a:rPr>
                        <a:t>direct/indirect object pronouns</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a:txBody>
                    <a:bodyPr/>
                    <a:lstStyle/>
                    <a:p>
                      <a:pPr marL="0" marR="0">
                        <a:lnSpc>
                          <a:spcPct val="115000"/>
                        </a:lnSpc>
                        <a:spcBef>
                          <a:spcPts val="0"/>
                        </a:spcBef>
                        <a:spcAft>
                          <a:spcPts val="0"/>
                        </a:spcAft>
                      </a:pPr>
                      <a:r>
                        <a:rPr lang="en-US"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gridSpan="4">
                  <a:txBody>
                    <a:bodyPr/>
                    <a:lstStyle/>
                    <a:p>
                      <a:pPr marL="0" marR="0">
                        <a:lnSpc>
                          <a:spcPct val="115000"/>
                        </a:lnSpc>
                        <a:spcBef>
                          <a:spcPts val="0"/>
                        </a:spcBef>
                        <a:spcAft>
                          <a:spcPts val="0"/>
                        </a:spcAft>
                      </a:pPr>
                      <a:r>
                        <a:rPr lang="en-GB" sz="1200">
                          <a:effectLst/>
                          <a:latin typeface="Comic Sans MS" panose="030F0702030302020204" pitchFamily="66" charset="0"/>
                        </a:rPr>
                        <a:t>present participle, including use after en</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en-US" sz="1200" dirty="0">
                          <a:effectLst/>
                          <a:latin typeface="Comic Sans MS" panose="030F0702030302020204" pitchFamily="66" charset="0"/>
                        </a:rPr>
                        <a:t> </a:t>
                      </a:r>
                      <a:endParaRPr lang="en-GB" sz="1200"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14"/>
                  </a:ext>
                </a:extLst>
              </a:tr>
              <a:tr h="231378">
                <a:tc gridSpan="3">
                  <a:txBody>
                    <a:bodyPr/>
                    <a:lstStyle/>
                    <a:p>
                      <a:pPr marL="0" marR="0">
                        <a:lnSpc>
                          <a:spcPct val="115000"/>
                        </a:lnSpc>
                        <a:spcBef>
                          <a:spcPts val="0"/>
                        </a:spcBef>
                        <a:spcAft>
                          <a:spcPts val="0"/>
                        </a:spcAft>
                      </a:pPr>
                      <a:r>
                        <a:rPr lang="fr-FR" sz="1200">
                          <a:effectLst/>
                          <a:latin typeface="Comic Sans MS" panose="030F0702030302020204" pitchFamily="66" charset="0"/>
                        </a:rPr>
                        <a:t>relative pronouns (qui, que, où, lequel, auquel, duquel)</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a:txBody>
                    <a:bodyPr/>
                    <a:lstStyle/>
                    <a:p>
                      <a:pPr marL="0" marR="0">
                        <a:lnSpc>
                          <a:spcPct val="115000"/>
                        </a:lnSpc>
                        <a:spcBef>
                          <a:spcPts val="0"/>
                        </a:spcBef>
                        <a:spcAft>
                          <a:spcPts val="0"/>
                        </a:spcAft>
                      </a:pPr>
                      <a:r>
                        <a:rPr lang="fr-FR"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gridSpan="4">
                  <a:txBody>
                    <a:bodyPr/>
                    <a:lstStyle/>
                    <a:p>
                      <a:pPr marL="0" marR="0">
                        <a:lnSpc>
                          <a:spcPct val="115000"/>
                        </a:lnSpc>
                        <a:spcBef>
                          <a:spcPts val="0"/>
                        </a:spcBef>
                        <a:spcAft>
                          <a:spcPts val="0"/>
                        </a:spcAft>
                      </a:pPr>
                      <a:r>
                        <a:rPr lang="fr-FR" sz="1200">
                          <a:effectLst/>
                          <a:latin typeface="Comic Sans MS" panose="030F0702030302020204" pitchFamily="66" charset="0"/>
                        </a:rPr>
                        <a:t>après avoir + infinitive</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fr-FR"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15"/>
                  </a:ext>
                </a:extLst>
              </a:tr>
              <a:tr h="231378">
                <a:tc gridSpan="3">
                  <a:txBody>
                    <a:bodyPr/>
                    <a:lstStyle/>
                    <a:p>
                      <a:pPr marL="0" marR="0">
                        <a:lnSpc>
                          <a:spcPct val="115000"/>
                        </a:lnSpc>
                        <a:spcBef>
                          <a:spcPts val="0"/>
                        </a:spcBef>
                        <a:spcAft>
                          <a:spcPts val="0"/>
                        </a:spcAft>
                      </a:pPr>
                      <a:r>
                        <a:rPr lang="fr-FR" sz="1200">
                          <a:effectLst/>
                          <a:latin typeface="Comic Sans MS" panose="030F0702030302020204" pitchFamily="66" charset="0"/>
                        </a:rPr>
                        <a:t>emphatic pronouns (moi/toi/lui…)</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a:txBody>
                    <a:bodyPr/>
                    <a:lstStyle/>
                    <a:p>
                      <a:pPr marL="0" marR="0">
                        <a:lnSpc>
                          <a:spcPct val="115000"/>
                        </a:lnSpc>
                        <a:spcBef>
                          <a:spcPts val="0"/>
                        </a:spcBef>
                        <a:spcAft>
                          <a:spcPts val="0"/>
                        </a:spcAft>
                      </a:pPr>
                      <a:r>
                        <a:rPr lang="fr-FR"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gridSpan="4">
                  <a:txBody>
                    <a:bodyPr/>
                    <a:lstStyle/>
                    <a:p>
                      <a:pPr marL="0" marR="0">
                        <a:lnSpc>
                          <a:spcPct val="115000"/>
                        </a:lnSpc>
                        <a:spcBef>
                          <a:spcPts val="0"/>
                        </a:spcBef>
                        <a:spcAft>
                          <a:spcPts val="0"/>
                        </a:spcAft>
                      </a:pPr>
                      <a:r>
                        <a:rPr lang="fr-FR" sz="1200">
                          <a:effectLst/>
                          <a:latin typeface="Comic Sans MS" panose="030F0702030302020204" pitchFamily="66" charset="0"/>
                        </a:rPr>
                        <a:t>avant de + infinitive</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fr-FR"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16"/>
                  </a:ext>
                </a:extLst>
              </a:tr>
              <a:tr h="231378">
                <a:tc gridSpan="3">
                  <a:txBody>
                    <a:bodyPr/>
                    <a:lstStyle/>
                    <a:p>
                      <a:pPr marL="0" marR="0">
                        <a:lnSpc>
                          <a:spcPct val="115000"/>
                        </a:lnSpc>
                        <a:spcBef>
                          <a:spcPts val="0"/>
                        </a:spcBef>
                        <a:spcAft>
                          <a:spcPts val="0"/>
                        </a:spcAft>
                      </a:pPr>
                      <a:r>
                        <a:rPr lang="fr-FR" sz="1200">
                          <a:effectLst/>
                          <a:latin typeface="Comic Sans MS" panose="030F0702030302020204" pitchFamily="66" charset="0"/>
                        </a:rPr>
                        <a:t>use of y/en</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a:txBody>
                    <a:bodyPr/>
                    <a:lstStyle/>
                    <a:p>
                      <a:pPr marL="0" marR="0">
                        <a:lnSpc>
                          <a:spcPct val="115000"/>
                        </a:lnSpc>
                        <a:spcBef>
                          <a:spcPts val="0"/>
                        </a:spcBef>
                        <a:spcAft>
                          <a:spcPts val="0"/>
                        </a:spcAft>
                      </a:pPr>
                      <a:r>
                        <a:rPr lang="fr-FR"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gridSpan="4">
                  <a:txBody>
                    <a:bodyPr/>
                    <a:lstStyle/>
                    <a:p>
                      <a:pPr marL="0" marR="0">
                        <a:lnSpc>
                          <a:spcPct val="115000"/>
                        </a:lnSpc>
                        <a:spcBef>
                          <a:spcPts val="0"/>
                        </a:spcBef>
                        <a:spcAft>
                          <a:spcPts val="0"/>
                        </a:spcAft>
                      </a:pPr>
                      <a:r>
                        <a:rPr lang="fr-FR" sz="1200">
                          <a:effectLst/>
                          <a:latin typeface="Comic Sans MS" panose="030F0702030302020204" pitchFamily="66" charset="0"/>
                        </a:rPr>
                        <a:t>adverbs (regular and mieux, le mieux)</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fr-FR"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17"/>
                  </a:ext>
                </a:extLst>
              </a:tr>
              <a:tr h="347069">
                <a:tc gridSpan="3">
                  <a:txBody>
                    <a:bodyPr/>
                    <a:lstStyle/>
                    <a:p>
                      <a:pPr marL="0" marR="0">
                        <a:lnSpc>
                          <a:spcPct val="115000"/>
                        </a:lnSpc>
                        <a:spcBef>
                          <a:spcPts val="0"/>
                        </a:spcBef>
                        <a:spcAft>
                          <a:spcPts val="0"/>
                        </a:spcAft>
                      </a:pPr>
                      <a:r>
                        <a:rPr lang="en-GB" sz="1200">
                          <a:effectLst/>
                          <a:latin typeface="Comic Sans MS" panose="030F0702030302020204" pitchFamily="66" charset="0"/>
                        </a:rPr>
                        <a:t>use of depuis with present and imperfect tenses</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a:txBody>
                    <a:bodyPr/>
                    <a:lstStyle/>
                    <a:p>
                      <a:pPr marL="0" marR="0">
                        <a:lnSpc>
                          <a:spcPct val="115000"/>
                        </a:lnSpc>
                        <a:spcBef>
                          <a:spcPts val="0"/>
                        </a:spcBef>
                        <a:spcAft>
                          <a:spcPts val="0"/>
                        </a:spcAft>
                      </a:pPr>
                      <a:r>
                        <a:rPr lang="en-GB"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gridSpan="4">
                  <a:txBody>
                    <a:bodyPr/>
                    <a:lstStyle/>
                    <a:p>
                      <a:pPr marL="0" marR="0">
                        <a:lnSpc>
                          <a:spcPct val="115000"/>
                        </a:lnSpc>
                        <a:spcBef>
                          <a:spcPts val="0"/>
                        </a:spcBef>
                        <a:spcAft>
                          <a:spcPts val="0"/>
                        </a:spcAft>
                      </a:pPr>
                      <a:r>
                        <a:rPr lang="fr-FR" sz="1200">
                          <a:effectLst/>
                          <a:latin typeface="Comic Sans MS" panose="030F0702030302020204" pitchFamily="66" charset="0"/>
                        </a:rPr>
                        <a:t>negatives (ne ...plus, ne… jamais, ne…rien, ne… que, ne… personne)</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fr-FR"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18"/>
                  </a:ext>
                </a:extLst>
              </a:tr>
              <a:tr h="173000">
                <a:tc gridSpan="10">
                  <a:txBody>
                    <a:bodyPr/>
                    <a:lstStyle/>
                    <a:p>
                      <a:pPr marL="0" marR="0">
                        <a:lnSpc>
                          <a:spcPct val="115000"/>
                        </a:lnSpc>
                        <a:spcBef>
                          <a:spcPts val="0"/>
                        </a:spcBef>
                        <a:spcAft>
                          <a:spcPts val="0"/>
                        </a:spcAft>
                      </a:pPr>
                      <a:r>
                        <a:rPr lang="fr-FR" sz="1200" b="1" dirty="0">
                          <a:effectLst/>
                          <a:latin typeface="Comic Sans MS" panose="030F0702030302020204" pitchFamily="66" charset="0"/>
                        </a:rPr>
                        <a:t>I have </a:t>
                      </a:r>
                      <a:r>
                        <a:rPr lang="fr-FR" sz="1200" b="1" dirty="0" err="1">
                          <a:effectLst/>
                          <a:latin typeface="Comic Sans MS" panose="030F0702030302020204" pitchFamily="66" charset="0"/>
                        </a:rPr>
                        <a:t>checked</a:t>
                      </a:r>
                      <a:r>
                        <a:rPr lang="fr-FR" sz="1200" b="1" dirty="0">
                          <a:effectLst/>
                          <a:latin typeface="Comic Sans MS" panose="030F0702030302020204" pitchFamily="66" charset="0"/>
                        </a:rPr>
                        <a:t> </a:t>
                      </a:r>
                      <a:r>
                        <a:rPr lang="fr-FR" sz="1200" b="1" dirty="0" err="1">
                          <a:effectLst/>
                          <a:latin typeface="Comic Sans MS" panose="030F0702030302020204" pitchFamily="66" charset="0"/>
                        </a:rPr>
                        <a:t>that</a:t>
                      </a:r>
                      <a:r>
                        <a:rPr lang="fr-FR" sz="1200" b="1" dirty="0">
                          <a:effectLst/>
                          <a:latin typeface="Comic Sans MS" panose="030F0702030302020204" pitchFamily="66" charset="0"/>
                        </a:rPr>
                        <a:t>…</a:t>
                      </a:r>
                      <a:endParaRPr lang="en-GB" sz="1200" b="1"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19"/>
                  </a:ext>
                </a:extLst>
              </a:tr>
              <a:tr h="173000">
                <a:tc gridSpan="8">
                  <a:txBody>
                    <a:bodyPr/>
                    <a:lstStyle/>
                    <a:p>
                      <a:pPr marL="0" marR="0">
                        <a:lnSpc>
                          <a:spcPct val="115000"/>
                        </a:lnSpc>
                        <a:spcBef>
                          <a:spcPts val="0"/>
                        </a:spcBef>
                        <a:spcAft>
                          <a:spcPts val="0"/>
                        </a:spcAft>
                      </a:pPr>
                      <a:r>
                        <a:rPr lang="en-US" sz="1200" dirty="0">
                          <a:effectLst/>
                          <a:latin typeface="Comic Sans MS" panose="030F0702030302020204" pitchFamily="66" charset="0"/>
                        </a:rPr>
                        <a:t>my pronunciation is accurate</a:t>
                      </a:r>
                      <a:endParaRPr lang="en-GB" sz="1200"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en-US"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20"/>
                  </a:ext>
                </a:extLst>
              </a:tr>
              <a:tr h="231378">
                <a:tc gridSpan="8">
                  <a:txBody>
                    <a:bodyPr/>
                    <a:lstStyle/>
                    <a:p>
                      <a:pPr marL="0" marR="0">
                        <a:lnSpc>
                          <a:spcPct val="115000"/>
                        </a:lnSpc>
                        <a:spcBef>
                          <a:spcPts val="0"/>
                        </a:spcBef>
                        <a:spcAft>
                          <a:spcPts val="0"/>
                        </a:spcAft>
                      </a:pPr>
                      <a:r>
                        <a:rPr lang="en-US" sz="1200" dirty="0">
                          <a:effectLst/>
                          <a:latin typeface="Comic Sans MS" panose="030F0702030302020204" pitchFamily="66" charset="0"/>
                        </a:rPr>
                        <a:t>word order is accurate</a:t>
                      </a:r>
                      <a:endParaRPr lang="en-GB" sz="1200"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en-US"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21"/>
                  </a:ext>
                </a:extLst>
              </a:tr>
              <a:tr h="231378">
                <a:tc gridSpan="8">
                  <a:txBody>
                    <a:bodyPr/>
                    <a:lstStyle/>
                    <a:p>
                      <a:pPr marL="0" marR="0">
                        <a:lnSpc>
                          <a:spcPct val="115000"/>
                        </a:lnSpc>
                        <a:spcBef>
                          <a:spcPts val="0"/>
                        </a:spcBef>
                        <a:spcAft>
                          <a:spcPts val="0"/>
                        </a:spcAft>
                      </a:pPr>
                      <a:r>
                        <a:rPr lang="en-US" sz="1200" dirty="0">
                          <a:effectLst/>
                          <a:latin typeface="Comic Sans MS" panose="030F0702030302020204" pitchFamily="66" charset="0"/>
                        </a:rPr>
                        <a:t>You can hear that my adjectives have the correct agreement or the correct irregular form (</a:t>
                      </a:r>
                      <a:r>
                        <a:rPr lang="en-US" sz="1200" dirty="0" err="1">
                          <a:effectLst/>
                          <a:latin typeface="Comic Sans MS" panose="030F0702030302020204" pitchFamily="66" charset="0"/>
                        </a:rPr>
                        <a:t>eg</a:t>
                      </a:r>
                      <a:r>
                        <a:rPr lang="en-US" sz="1200" dirty="0">
                          <a:effectLst/>
                          <a:latin typeface="Comic Sans MS" panose="030F0702030302020204" pitchFamily="66" charset="0"/>
                        </a:rPr>
                        <a:t>.</a:t>
                      </a:r>
                      <a:r>
                        <a:rPr lang="en-US" sz="1200" baseline="0" dirty="0">
                          <a:effectLst/>
                          <a:latin typeface="Comic Sans MS" panose="030F0702030302020204" pitchFamily="66" charset="0"/>
                        </a:rPr>
                        <a:t> </a:t>
                      </a:r>
                      <a:r>
                        <a:rPr lang="en-US" sz="1200" baseline="0" dirty="0" err="1">
                          <a:effectLst/>
                          <a:latin typeface="Comic Sans MS" panose="030F0702030302020204" pitchFamily="66" charset="0"/>
                        </a:rPr>
                        <a:t>vert</a:t>
                      </a:r>
                      <a:r>
                        <a:rPr lang="en-US" sz="1200" baseline="0" dirty="0">
                          <a:effectLst/>
                          <a:latin typeface="Comic Sans MS" panose="030F0702030302020204" pitchFamily="66" charset="0"/>
                        </a:rPr>
                        <a:t>/ </a:t>
                      </a:r>
                      <a:r>
                        <a:rPr lang="en-US" sz="1200" baseline="0" dirty="0" err="1">
                          <a:effectLst/>
                          <a:latin typeface="Comic Sans MS" panose="030F0702030302020204" pitchFamily="66" charset="0"/>
                        </a:rPr>
                        <a:t>verte</a:t>
                      </a:r>
                      <a:r>
                        <a:rPr lang="en-US" sz="1200" baseline="0" dirty="0">
                          <a:effectLst/>
                          <a:latin typeface="Comic Sans MS" panose="030F0702030302020204" pitchFamily="66" charset="0"/>
                        </a:rPr>
                        <a:t>, beau/ belle)</a:t>
                      </a:r>
                      <a:endParaRPr lang="en-GB" sz="1200"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en-US"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22"/>
                  </a:ext>
                </a:extLst>
              </a:tr>
              <a:tr h="173000">
                <a:tc gridSpan="8">
                  <a:txBody>
                    <a:bodyPr/>
                    <a:lstStyle/>
                    <a:p>
                      <a:pPr marL="0" marR="0">
                        <a:lnSpc>
                          <a:spcPct val="115000"/>
                        </a:lnSpc>
                        <a:spcBef>
                          <a:spcPts val="0"/>
                        </a:spcBef>
                        <a:spcAft>
                          <a:spcPts val="0"/>
                        </a:spcAft>
                      </a:pPr>
                      <a:r>
                        <a:rPr lang="en-US" sz="1200" dirty="0">
                          <a:effectLst/>
                          <a:latin typeface="Comic Sans MS" panose="030F0702030302020204" pitchFamily="66" charset="0"/>
                        </a:rPr>
                        <a:t>I have the correct tense for each question</a:t>
                      </a:r>
                      <a:endParaRPr lang="en-GB" sz="1200"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en-US"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23"/>
                  </a:ext>
                </a:extLst>
              </a:tr>
              <a:tr h="231378">
                <a:tc gridSpan="8">
                  <a:txBody>
                    <a:bodyPr/>
                    <a:lstStyle/>
                    <a:p>
                      <a:pPr marL="0" marR="0">
                        <a:lnSpc>
                          <a:spcPct val="115000"/>
                        </a:lnSpc>
                        <a:spcBef>
                          <a:spcPts val="0"/>
                        </a:spcBef>
                        <a:spcAft>
                          <a:spcPts val="0"/>
                        </a:spcAft>
                      </a:pPr>
                      <a:r>
                        <a:rPr lang="en-GB" sz="1200">
                          <a:effectLst/>
                          <a:latin typeface="Comic Sans MS" panose="030F0702030302020204" pitchFamily="66" charset="0"/>
                        </a:rPr>
                        <a:t>the perfect tense has the correct part of avoir or être. </a:t>
                      </a:r>
                      <a:r>
                        <a:rPr lang="en-US" sz="1200">
                          <a:effectLst/>
                          <a:latin typeface="Comic Sans MS" panose="030F0702030302020204" pitchFamily="66" charset="0"/>
                        </a:rPr>
                        <a:t>(Mrs Van De Tramp + reflexive verbs use être)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en-US"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24"/>
                  </a:ext>
                </a:extLst>
              </a:tr>
              <a:tr h="231378">
                <a:tc gridSpan="8">
                  <a:txBody>
                    <a:bodyPr/>
                    <a:lstStyle/>
                    <a:p>
                      <a:pPr marL="0" marR="0">
                        <a:lnSpc>
                          <a:spcPct val="115000"/>
                        </a:lnSpc>
                        <a:spcBef>
                          <a:spcPts val="0"/>
                        </a:spcBef>
                        <a:spcAft>
                          <a:spcPts val="0"/>
                        </a:spcAft>
                      </a:pPr>
                      <a:r>
                        <a:rPr lang="en-US" sz="1200" dirty="0">
                          <a:effectLst/>
                          <a:latin typeface="Comic Sans MS" panose="030F0702030302020204" pitchFamily="66" charset="0"/>
                        </a:rPr>
                        <a:t>the past participles are accurate: Is it an irregular past participle? </a:t>
                      </a:r>
                      <a:endParaRPr lang="en-GB" sz="1200"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en-US" sz="1200">
                          <a:effectLst/>
                          <a:latin typeface="Comic Sans MS" panose="030F0702030302020204" pitchFamily="66" charset="0"/>
                        </a:rPr>
                        <a:t> </a:t>
                      </a:r>
                      <a:endParaRPr lang="en-GB" sz="120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25"/>
                  </a:ext>
                </a:extLst>
              </a:tr>
              <a:tr h="173000">
                <a:tc gridSpan="8">
                  <a:txBody>
                    <a:bodyPr/>
                    <a:lstStyle/>
                    <a:p>
                      <a:pPr marL="0" marR="0">
                        <a:lnSpc>
                          <a:spcPct val="115000"/>
                        </a:lnSpc>
                        <a:spcBef>
                          <a:spcPts val="0"/>
                        </a:spcBef>
                        <a:spcAft>
                          <a:spcPts val="0"/>
                        </a:spcAft>
                      </a:pPr>
                      <a:r>
                        <a:rPr lang="en-GB" sz="1200" dirty="0">
                          <a:effectLst/>
                          <a:latin typeface="Comic Sans MS" panose="030F0702030302020204" pitchFamily="66" charset="0"/>
                        </a:rPr>
                        <a:t>the stems and endings of my verbs are accurate</a:t>
                      </a:r>
                      <a:endParaRPr lang="en-GB" sz="1200"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r>
                        <a:rPr lang="en-GB" sz="1200" dirty="0">
                          <a:effectLst/>
                          <a:latin typeface="Comic Sans MS" panose="030F0702030302020204" pitchFamily="66" charset="0"/>
                        </a:rPr>
                        <a:t> </a:t>
                      </a:r>
                      <a:endParaRPr lang="en-GB" sz="1200"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26"/>
                  </a:ext>
                </a:extLst>
              </a:tr>
              <a:tr h="173000">
                <a:tc gridSpan="8">
                  <a:txBody>
                    <a:bodyPr/>
                    <a:lstStyle/>
                    <a:p>
                      <a:pPr marL="0" marR="0">
                        <a:lnSpc>
                          <a:spcPct val="115000"/>
                        </a:lnSpc>
                        <a:spcBef>
                          <a:spcPts val="0"/>
                        </a:spcBef>
                        <a:spcAft>
                          <a:spcPts val="0"/>
                        </a:spcAft>
                      </a:pPr>
                      <a:r>
                        <a:rPr lang="en-GB" sz="1200" dirty="0">
                          <a:effectLst/>
                          <a:latin typeface="Comic Sans MS" panose="030F0702030302020204" pitchFamily="66" charset="0"/>
                          <a:ea typeface="Times New Roman"/>
                          <a:cs typeface="Times New Roman"/>
                        </a:rPr>
                        <a:t>the pronunciation of my tenses is clear</a:t>
                      </a:r>
                    </a:p>
                  </a:txBody>
                  <a:tcPr marL="37255" marR="3725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a:lnSpc>
                          <a:spcPct val="115000"/>
                        </a:lnSpc>
                        <a:spcBef>
                          <a:spcPts val="0"/>
                        </a:spcBef>
                        <a:spcAft>
                          <a:spcPts val="0"/>
                        </a:spcAft>
                      </a:pPr>
                      <a:endParaRPr lang="en-GB" sz="1200" dirty="0">
                        <a:effectLst/>
                        <a:latin typeface="Comic Sans MS" panose="030F0702030302020204" pitchFamily="66" charset="0"/>
                        <a:ea typeface="Times New Roman"/>
                        <a:cs typeface="Times New Roman"/>
                      </a:endParaRPr>
                    </a:p>
                  </a:txBody>
                  <a:tcPr marL="37255" marR="37255" marT="0" marB="0"/>
                </a:tc>
                <a:tc hMerge="1">
                  <a:txBody>
                    <a:bodyPr/>
                    <a:lstStyle/>
                    <a:p>
                      <a:endParaRPr lang="en-GB"/>
                    </a:p>
                  </a:txBody>
                  <a:tcPr/>
                </a:tc>
                <a:extLst>
                  <a:ext uri="{0D108BD9-81ED-4DB2-BD59-A6C34878D82A}">
                    <a16:rowId xmlns:a16="http://schemas.microsoft.com/office/drawing/2014/main" xmlns="" val="10027"/>
                  </a:ext>
                </a:extLst>
              </a:tr>
            </a:tbl>
          </a:graphicData>
        </a:graphic>
      </p:graphicFrame>
      <p:sp>
        <p:nvSpPr>
          <p:cNvPr id="3" name="TextBox 2"/>
          <p:cNvSpPr txBox="1"/>
          <p:nvPr/>
        </p:nvSpPr>
        <p:spPr>
          <a:xfrm>
            <a:off x="457200" y="533400"/>
            <a:ext cx="5943600" cy="381000"/>
          </a:xfrm>
          <a:prstGeom prst="rect">
            <a:avLst/>
          </a:prstGeom>
          <a:noFill/>
        </p:spPr>
        <p:txBody>
          <a:bodyPr wrap="square" rtlCol="0">
            <a:spAutoFit/>
          </a:bodyPr>
          <a:lstStyle/>
          <a:p>
            <a:r>
              <a:rPr lang="en-GB" b="1" dirty="0">
                <a:latin typeface="Comic Sans MS" panose="030F0702030302020204" pitchFamily="66" charset="0"/>
              </a:rPr>
              <a:t>Is your language rich enough?</a:t>
            </a:r>
          </a:p>
        </p:txBody>
      </p:sp>
      <p:sp>
        <p:nvSpPr>
          <p:cNvPr id="4" name="TextBox 3"/>
          <p:cNvSpPr txBox="1"/>
          <p:nvPr/>
        </p:nvSpPr>
        <p:spPr>
          <a:xfrm>
            <a:off x="4191000" y="262235"/>
            <a:ext cx="2057400" cy="923330"/>
          </a:xfrm>
          <a:prstGeom prst="rect">
            <a:avLst/>
          </a:prstGeom>
          <a:noFill/>
        </p:spPr>
        <p:txBody>
          <a:bodyPr wrap="square" rtlCol="0">
            <a:spAutoFit/>
          </a:bodyPr>
          <a:lstStyle/>
          <a:p>
            <a:r>
              <a:rPr lang="en-GB" dirty="0"/>
              <a:t>Use the complex structures pack to help you.</a:t>
            </a:r>
          </a:p>
        </p:txBody>
      </p:sp>
      <p:sp>
        <p:nvSpPr>
          <p:cNvPr id="5" name="Slide Number Placeholder 4"/>
          <p:cNvSpPr>
            <a:spLocks noGrp="1"/>
          </p:cNvSpPr>
          <p:nvPr>
            <p:ph type="sldNum" sz="quarter" idx="12"/>
          </p:nvPr>
        </p:nvSpPr>
        <p:spPr/>
        <p:txBody>
          <a:bodyPr/>
          <a:lstStyle/>
          <a:p>
            <a:fld id="{C219FD04-3318-4CCB-AAB3-60A96A68C538}" type="slidenum">
              <a:rPr lang="en-GB" smtClean="0"/>
              <a:t>7</a:t>
            </a:fld>
            <a:endParaRPr lang="en-GB"/>
          </a:p>
        </p:txBody>
      </p:sp>
    </p:spTree>
    <p:extLst>
      <p:ext uri="{BB962C8B-B14F-4D97-AF65-F5344CB8AC3E}">
        <p14:creationId xmlns:p14="http://schemas.microsoft.com/office/powerpoint/2010/main" val="3337778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19FD04-3318-4CCB-AAB3-60A96A68C538}" type="slidenum">
              <a:rPr lang="en-GB" smtClean="0"/>
              <a:t>8</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1685401721"/>
              </p:ext>
            </p:extLst>
          </p:nvPr>
        </p:nvGraphicFramePr>
        <p:xfrm>
          <a:off x="533400" y="419100"/>
          <a:ext cx="5638800" cy="9375140"/>
        </p:xfrm>
        <a:graphic>
          <a:graphicData uri="http://schemas.openxmlformats.org/drawingml/2006/table">
            <a:tbl>
              <a:tblPr firstRow="1" bandRow="1">
                <a:tableStyleId>{5940675A-B579-460E-94D1-54222C63F5DA}</a:tableStyleId>
              </a:tblPr>
              <a:tblGrid>
                <a:gridCol w="457200">
                  <a:extLst>
                    <a:ext uri="{9D8B030D-6E8A-4147-A177-3AD203B41FA5}">
                      <a16:colId xmlns:a16="http://schemas.microsoft.com/office/drawing/2014/main" xmlns="" val="20000"/>
                    </a:ext>
                  </a:extLst>
                </a:gridCol>
                <a:gridCol w="5181600">
                  <a:extLst>
                    <a:ext uri="{9D8B030D-6E8A-4147-A177-3AD203B41FA5}">
                      <a16:colId xmlns:a16="http://schemas.microsoft.com/office/drawing/2014/main" xmlns="" val="20001"/>
                    </a:ext>
                  </a:extLst>
                </a:gridCol>
              </a:tblGrid>
              <a:tr h="419100">
                <a:tc gridSpan="2">
                  <a:txBody>
                    <a:bodyPr/>
                    <a:lstStyle/>
                    <a:p>
                      <a:r>
                        <a:rPr lang="en-GB" sz="1600" b="1" i="0" u="none" strike="noStrike" kern="1200" baseline="0" dirty="0">
                          <a:solidFill>
                            <a:schemeClr val="tx1"/>
                          </a:solidFill>
                          <a:latin typeface="Comic Sans MS" panose="030F0702030302020204" pitchFamily="66" charset="0"/>
                          <a:ea typeface="+mn-ea"/>
                          <a:cs typeface="+mn-cs"/>
                        </a:rPr>
                        <a:t>Topic 1: Me, my family and friends</a:t>
                      </a:r>
                    </a:p>
                  </a:txBody>
                  <a:tcPr/>
                </a:tc>
                <a:tc hMerge="1">
                  <a:txBody>
                    <a:bodyPr/>
                    <a:lstStyle/>
                    <a:p>
                      <a:endParaRPr lang="fr-FR" sz="1200" noProof="0" dirty="0">
                        <a:latin typeface="Comic Sans MS" panose="030F0702030302020204" pitchFamily="66" charset="0"/>
                      </a:endParaRPr>
                    </a:p>
                  </a:txBody>
                  <a:tcPr/>
                </a:tc>
                <a:extLst>
                  <a:ext uri="{0D108BD9-81ED-4DB2-BD59-A6C34878D82A}">
                    <a16:rowId xmlns:a16="http://schemas.microsoft.com/office/drawing/2014/main" xmlns="" val="2651670171"/>
                  </a:ext>
                </a:extLst>
              </a:tr>
              <a:tr h="370840">
                <a:tc>
                  <a:txBody>
                    <a:bodyPr/>
                    <a:lstStyle/>
                    <a:p>
                      <a:r>
                        <a:rPr lang="fr-FR" sz="1200" noProof="0" dirty="0">
                          <a:solidFill>
                            <a:schemeClr val="tx1"/>
                          </a:solidFill>
                          <a:latin typeface="Comic Sans MS" panose="030F0702030302020204" pitchFamily="66" charset="0"/>
                        </a:rPr>
                        <a:t>1</a:t>
                      </a:r>
                    </a:p>
                  </a:txBody>
                  <a:tcPr>
                    <a:solidFill>
                      <a:schemeClr val="bg1"/>
                    </a:solidFill>
                  </a:tcPr>
                </a:tc>
                <a:tc>
                  <a:txBody>
                    <a:bodyPr/>
                    <a:lstStyle/>
                    <a:p>
                      <a:r>
                        <a:rPr lang="fr-FR" sz="1200" noProof="0" dirty="0">
                          <a:latin typeface="Comic Sans MS" panose="030F0702030302020204" pitchFamily="66" charset="0"/>
                        </a:rPr>
                        <a:t>Parle-moi un</a:t>
                      </a:r>
                      <a:r>
                        <a:rPr lang="fr-FR" sz="1200" baseline="0" noProof="0" dirty="0">
                          <a:latin typeface="Comic Sans MS" panose="030F0702030302020204" pitchFamily="66" charset="0"/>
                        </a:rPr>
                        <a:t> peu de toi</a:t>
                      </a:r>
                      <a:r>
                        <a:rPr lang="fr-FR" sz="1200" baseline="0" noProof="0" dirty="0" smtClean="0">
                          <a:latin typeface="Comic Sans MS" panose="030F0702030302020204" pitchFamily="66" charset="0"/>
                        </a:rPr>
                        <a:t>.</a:t>
                      </a:r>
                    </a:p>
                    <a:p>
                      <a:endParaRPr lang="fr-FR" sz="1200" baseline="0" noProof="0" smtClean="0">
                        <a:latin typeface="Comic Sans MS" panose="030F0702030302020204" pitchFamily="66" charset="0"/>
                      </a:endParaRPr>
                    </a:p>
                    <a:p>
                      <a:endParaRPr lang="fr-FR" sz="1200" baseline="0" noProof="0" dirty="0" smtClean="0">
                        <a:latin typeface="Comic Sans MS" panose="030F0702030302020204" pitchFamily="66" charset="0"/>
                      </a:endParaRPr>
                    </a:p>
                  </a:txBody>
                  <a:tcPr/>
                </a:tc>
                <a:extLst>
                  <a:ext uri="{0D108BD9-81ED-4DB2-BD59-A6C34878D82A}">
                    <a16:rowId xmlns:a16="http://schemas.microsoft.com/office/drawing/2014/main" xmlns="" val="10000"/>
                  </a:ext>
                </a:extLst>
              </a:tr>
              <a:tr h="370840">
                <a:tc>
                  <a:txBody>
                    <a:bodyPr/>
                    <a:lstStyle/>
                    <a:p>
                      <a:r>
                        <a:rPr lang="fr-FR" sz="1200" noProof="0" dirty="0">
                          <a:latin typeface="Comic Sans MS" panose="030F0702030302020204" pitchFamily="66" charset="0"/>
                        </a:rPr>
                        <a:t>2</a:t>
                      </a:r>
                      <a:endParaRPr lang="fr-FR" sz="1200" noProof="0" dirty="0">
                        <a:latin typeface="Comic Sans MS" panose="030F0702030302020204" pitchFamily="66" charset="0"/>
                      </a:endParaRPr>
                    </a:p>
                  </a:txBody>
                  <a:tcPr>
                    <a:solidFill>
                      <a:schemeClr val="bg1"/>
                    </a:solidFill>
                  </a:tcPr>
                </a:tc>
                <a:tc>
                  <a:txBody>
                    <a:bodyPr/>
                    <a:lstStyle/>
                    <a:p>
                      <a:r>
                        <a:rPr lang="en-GB" sz="1200" dirty="0" err="1">
                          <a:latin typeface="Comic Sans MS" panose="030F0702030302020204" pitchFamily="66" charset="0"/>
                        </a:rPr>
                        <a:t>C’est</a:t>
                      </a:r>
                      <a:r>
                        <a:rPr lang="en-GB" sz="1200" dirty="0">
                          <a:latin typeface="Comic Sans MS" panose="030F0702030302020204" pitchFamily="66" charset="0"/>
                        </a:rPr>
                        <a:t> quoi un bon </a:t>
                      </a:r>
                      <a:r>
                        <a:rPr lang="en-GB" sz="1200" dirty="0" err="1">
                          <a:latin typeface="Comic Sans MS" panose="030F0702030302020204" pitchFamily="66" charset="0"/>
                        </a:rPr>
                        <a:t>ami</a:t>
                      </a:r>
                      <a:r>
                        <a:rPr lang="en-GB" sz="1200" dirty="0">
                          <a:latin typeface="Comic Sans MS" panose="030F0702030302020204" pitchFamily="66" charset="0"/>
                        </a:rPr>
                        <a:t>, pour </a:t>
                      </a:r>
                      <a:r>
                        <a:rPr lang="en-GB" sz="1200" dirty="0" err="1">
                          <a:latin typeface="Comic Sans MS" panose="030F0702030302020204" pitchFamily="66" charset="0"/>
                        </a:rPr>
                        <a:t>toi</a:t>
                      </a:r>
                      <a:r>
                        <a:rPr lang="en-GB" sz="1200" dirty="0" smtClean="0">
                          <a:latin typeface="Comic Sans MS" panose="030F0702030302020204" pitchFamily="66" charset="0"/>
                        </a:rPr>
                        <a:t>?</a:t>
                      </a:r>
                    </a:p>
                    <a:p>
                      <a:endParaRPr lang="en-GB" sz="1200" dirty="0">
                        <a:solidFill>
                          <a:schemeClr val="accent1"/>
                        </a:solidFill>
                        <a:latin typeface="Comic Sans MS" panose="030F0702030302020204" pitchFamily="66" charset="0"/>
                      </a:endParaRPr>
                    </a:p>
                  </a:txBody>
                  <a:tcPr/>
                </a:tc>
                <a:extLst>
                  <a:ext uri="{0D108BD9-81ED-4DB2-BD59-A6C34878D82A}">
                    <a16:rowId xmlns:a16="http://schemas.microsoft.com/office/drawing/2014/main" xmlns="" val="10002"/>
                  </a:ext>
                </a:extLst>
              </a:tr>
              <a:tr h="370840">
                <a:tc>
                  <a:txBody>
                    <a:bodyPr/>
                    <a:lstStyle/>
                    <a:p>
                      <a:r>
                        <a:rPr lang="fr-FR" sz="1200" noProof="0" dirty="0">
                          <a:latin typeface="Comic Sans MS" panose="030F0702030302020204" pitchFamily="66" charset="0"/>
                        </a:rPr>
                        <a:t>3</a:t>
                      </a:r>
                      <a:endParaRPr lang="fr-FR" sz="1200" noProof="0" dirty="0">
                        <a:latin typeface="Comic Sans MS" panose="030F0702030302020204" pitchFamily="66" charset="0"/>
                      </a:endParaRPr>
                    </a:p>
                  </a:txBody>
                  <a:tcPr>
                    <a:solidFill>
                      <a:schemeClr val="bg1"/>
                    </a:solidFill>
                  </a:tcPr>
                </a:tc>
                <a:tc>
                  <a:txBody>
                    <a:bodyPr/>
                    <a:lstStyle/>
                    <a:p>
                      <a:r>
                        <a:rPr lang="fr-FR" sz="1200" noProof="0" dirty="0">
                          <a:latin typeface="Comic Sans MS" panose="030F0702030302020204" pitchFamily="66" charset="0"/>
                        </a:rPr>
                        <a:t>Parle-moi</a:t>
                      </a:r>
                      <a:r>
                        <a:rPr lang="fr-FR" sz="1200" baseline="0" noProof="0" dirty="0">
                          <a:latin typeface="Comic Sans MS" panose="030F0702030302020204" pitchFamily="66" charset="0"/>
                        </a:rPr>
                        <a:t> de ta famille</a:t>
                      </a:r>
                      <a:r>
                        <a:rPr lang="fr-FR" sz="1200" baseline="0" noProof="0" dirty="0" smtClean="0">
                          <a:latin typeface="Comic Sans MS" panose="030F0702030302020204" pitchFamily="66" charset="0"/>
                        </a:rPr>
                        <a:t>.</a:t>
                      </a:r>
                    </a:p>
                  </a:txBody>
                  <a:tcPr/>
                </a:tc>
                <a:extLst>
                  <a:ext uri="{0D108BD9-81ED-4DB2-BD59-A6C34878D82A}">
                    <a16:rowId xmlns:a16="http://schemas.microsoft.com/office/drawing/2014/main" xmlns="" val="10003"/>
                  </a:ext>
                </a:extLst>
              </a:tr>
              <a:tr h="370840">
                <a:tc>
                  <a:txBody>
                    <a:bodyPr/>
                    <a:lstStyle/>
                    <a:p>
                      <a:r>
                        <a:rPr lang="fr-FR" sz="1200" noProof="0" dirty="0">
                          <a:latin typeface="Comic Sans MS" panose="030F0702030302020204" pitchFamily="66" charset="0"/>
                        </a:rPr>
                        <a:t>4</a:t>
                      </a:r>
                      <a:endParaRPr lang="fr-FR" sz="1200" noProof="0" dirty="0">
                        <a:latin typeface="Comic Sans MS" panose="030F0702030302020204" pitchFamily="66" charset="0"/>
                      </a:endParaRPr>
                    </a:p>
                  </a:txBody>
                  <a:tcPr>
                    <a:solidFill>
                      <a:schemeClr val="bg1"/>
                    </a:solidFill>
                  </a:tcPr>
                </a:tc>
                <a:tc>
                  <a:txBody>
                    <a:bodyPr/>
                    <a:lstStyle/>
                    <a:p>
                      <a:r>
                        <a:rPr lang="fr-FR" sz="1200" noProof="0" dirty="0">
                          <a:latin typeface="Comic Sans MS" panose="030F0702030302020204" pitchFamily="66" charset="0"/>
                        </a:rPr>
                        <a:t>Tu t’entends bien avec ta famille? Pourquoi</a:t>
                      </a:r>
                      <a:r>
                        <a:rPr lang="fr-FR" sz="1200" noProof="0" dirty="0" smtClean="0">
                          <a:latin typeface="Comic Sans MS" panose="030F0702030302020204" pitchFamily="66" charset="0"/>
                        </a:rPr>
                        <a:t>?</a:t>
                      </a:r>
                    </a:p>
                  </a:txBody>
                  <a:tcPr/>
                </a:tc>
                <a:extLst>
                  <a:ext uri="{0D108BD9-81ED-4DB2-BD59-A6C34878D82A}">
                    <a16:rowId xmlns:a16="http://schemas.microsoft.com/office/drawing/2014/main" xmlns="" val="10004"/>
                  </a:ext>
                </a:extLst>
              </a:tr>
              <a:tr h="370840">
                <a:tc>
                  <a:txBody>
                    <a:bodyPr/>
                    <a:lstStyle/>
                    <a:p>
                      <a:r>
                        <a:rPr lang="fr-FR" sz="1200" noProof="0" dirty="0">
                          <a:latin typeface="Comic Sans MS" panose="030F0702030302020204" pitchFamily="66" charset="0"/>
                        </a:rPr>
                        <a:t>5</a:t>
                      </a:r>
                      <a:endParaRPr lang="fr-FR" sz="1200" noProof="0" dirty="0">
                        <a:latin typeface="Comic Sans MS" panose="030F0702030302020204" pitchFamily="66" charset="0"/>
                      </a:endParaRPr>
                    </a:p>
                  </a:txBody>
                  <a:tcPr>
                    <a:solidFill>
                      <a:schemeClr val="bg1"/>
                    </a:solidFill>
                  </a:tcPr>
                </a:tc>
                <a:tc>
                  <a:txBody>
                    <a:bodyPr/>
                    <a:lstStyle/>
                    <a:p>
                      <a:r>
                        <a:rPr lang="en-GB" sz="1200" dirty="0" err="1">
                          <a:latin typeface="Comic Sans MS" panose="030F0702030302020204" pitchFamily="66" charset="0"/>
                        </a:rPr>
                        <a:t>Quelles</a:t>
                      </a:r>
                      <a:r>
                        <a:rPr lang="en-GB" sz="1200" dirty="0">
                          <a:latin typeface="Comic Sans MS" panose="030F0702030302020204" pitchFamily="66" charset="0"/>
                        </a:rPr>
                        <a:t> </a:t>
                      </a:r>
                      <a:r>
                        <a:rPr lang="en-GB" sz="1200" dirty="0" err="1">
                          <a:latin typeface="Comic Sans MS" panose="030F0702030302020204" pitchFamily="66" charset="0"/>
                        </a:rPr>
                        <a:t>sont</a:t>
                      </a:r>
                      <a:r>
                        <a:rPr lang="en-GB" sz="1200" dirty="0">
                          <a:latin typeface="Comic Sans MS" panose="030F0702030302020204" pitchFamily="66" charset="0"/>
                        </a:rPr>
                        <a:t> les </a:t>
                      </a:r>
                      <a:r>
                        <a:rPr lang="en-GB" sz="1200" dirty="0" err="1">
                          <a:latin typeface="Comic Sans MS" panose="030F0702030302020204" pitchFamily="66" charset="0"/>
                        </a:rPr>
                        <a:t>avantages</a:t>
                      </a:r>
                      <a:r>
                        <a:rPr lang="en-GB" sz="1200" dirty="0">
                          <a:latin typeface="Comic Sans MS" panose="030F0702030302020204" pitchFamily="66" charset="0"/>
                        </a:rPr>
                        <a:t> des </a:t>
                      </a:r>
                      <a:r>
                        <a:rPr lang="en-GB" sz="1200" dirty="0" err="1">
                          <a:latin typeface="Comic Sans MS" panose="030F0702030302020204" pitchFamily="66" charset="0"/>
                        </a:rPr>
                        <a:t>familles</a:t>
                      </a:r>
                      <a:r>
                        <a:rPr lang="en-GB" sz="1200" dirty="0">
                          <a:latin typeface="Comic Sans MS" panose="030F0702030302020204" pitchFamily="66" charset="0"/>
                        </a:rPr>
                        <a:t> </a:t>
                      </a:r>
                      <a:r>
                        <a:rPr lang="en-GB" sz="1200" dirty="0" err="1">
                          <a:latin typeface="Comic Sans MS" panose="030F0702030302020204" pitchFamily="66" charset="0"/>
                        </a:rPr>
                        <a:t>nombreuses</a:t>
                      </a:r>
                      <a:r>
                        <a:rPr lang="en-GB" sz="1200" dirty="0">
                          <a:latin typeface="Comic Sans MS" panose="030F0702030302020204" pitchFamily="66" charset="0"/>
                        </a:rPr>
                        <a:t>?</a:t>
                      </a:r>
                    </a:p>
                  </a:txBody>
                  <a:tcPr/>
                </a:tc>
                <a:extLst>
                  <a:ext uri="{0D108BD9-81ED-4DB2-BD59-A6C34878D82A}">
                    <a16:rowId xmlns:a16="http://schemas.microsoft.com/office/drawing/2014/main" xmlns="" val="10005"/>
                  </a:ext>
                </a:extLst>
              </a:tr>
              <a:tr h="370840">
                <a:tc>
                  <a:txBody>
                    <a:bodyPr/>
                    <a:lstStyle/>
                    <a:p>
                      <a:r>
                        <a:rPr lang="fr-FR" sz="1200" noProof="0" dirty="0">
                          <a:latin typeface="Comic Sans MS" panose="030F0702030302020204" pitchFamily="66" charset="0"/>
                        </a:rPr>
                        <a:t>6</a:t>
                      </a:r>
                      <a:endParaRPr lang="fr-FR" sz="1200" noProof="0" dirty="0">
                        <a:latin typeface="Comic Sans MS" panose="030F0702030302020204" pitchFamily="66" charset="0"/>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err="1">
                          <a:latin typeface="Comic Sans MS" panose="030F0702030302020204" pitchFamily="66" charset="0"/>
                        </a:rPr>
                        <a:t>Quelles</a:t>
                      </a:r>
                      <a:r>
                        <a:rPr lang="en-GB" sz="1200" dirty="0">
                          <a:latin typeface="Comic Sans MS" panose="030F0702030302020204" pitchFamily="66" charset="0"/>
                        </a:rPr>
                        <a:t> </a:t>
                      </a:r>
                      <a:r>
                        <a:rPr lang="en-GB" sz="1200" dirty="0" err="1">
                          <a:latin typeface="Comic Sans MS" panose="030F0702030302020204" pitchFamily="66" charset="0"/>
                        </a:rPr>
                        <a:t>sont</a:t>
                      </a:r>
                      <a:r>
                        <a:rPr lang="en-GB" sz="1200" dirty="0">
                          <a:latin typeface="Comic Sans MS" panose="030F0702030302020204" pitchFamily="66" charset="0"/>
                        </a:rPr>
                        <a:t> les </a:t>
                      </a:r>
                      <a:r>
                        <a:rPr lang="en-GB" sz="1200" dirty="0" err="1">
                          <a:latin typeface="Comic Sans MS" panose="030F0702030302020204" pitchFamily="66" charset="0"/>
                        </a:rPr>
                        <a:t>inconvenients</a:t>
                      </a:r>
                      <a:r>
                        <a:rPr lang="en-GB" sz="1200" dirty="0">
                          <a:latin typeface="Comic Sans MS" panose="030F0702030302020204" pitchFamily="66" charset="0"/>
                        </a:rPr>
                        <a:t> des </a:t>
                      </a:r>
                      <a:r>
                        <a:rPr lang="en-GB" sz="1200" dirty="0" err="1">
                          <a:latin typeface="Comic Sans MS" panose="030F0702030302020204" pitchFamily="66" charset="0"/>
                        </a:rPr>
                        <a:t>familles</a:t>
                      </a:r>
                      <a:r>
                        <a:rPr lang="en-GB" sz="1200" dirty="0">
                          <a:latin typeface="Comic Sans MS" panose="030F0702030302020204" pitchFamily="66" charset="0"/>
                        </a:rPr>
                        <a:t> </a:t>
                      </a:r>
                      <a:r>
                        <a:rPr lang="en-GB" sz="1200" dirty="0" err="1">
                          <a:latin typeface="Comic Sans MS" panose="030F0702030302020204" pitchFamily="66" charset="0"/>
                        </a:rPr>
                        <a:t>nombreuses</a:t>
                      </a:r>
                      <a:r>
                        <a:rPr lang="en-GB" sz="1200" dirty="0">
                          <a:latin typeface="Comic Sans MS" panose="030F0702030302020204" pitchFamily="66" charset="0"/>
                        </a:rPr>
                        <a:t>? </a:t>
                      </a:r>
                    </a:p>
                  </a:txBody>
                  <a:tcPr/>
                </a:tc>
                <a:extLst>
                  <a:ext uri="{0D108BD9-81ED-4DB2-BD59-A6C34878D82A}">
                    <a16:rowId xmlns:a16="http://schemas.microsoft.com/office/drawing/2014/main" xmlns="" val="10006"/>
                  </a:ext>
                </a:extLst>
              </a:tr>
              <a:tr h="370840">
                <a:tc>
                  <a:txBody>
                    <a:bodyPr/>
                    <a:lstStyle/>
                    <a:p>
                      <a:r>
                        <a:rPr lang="fr-FR" sz="1200" noProof="0" dirty="0">
                          <a:latin typeface="Comic Sans MS" panose="030F0702030302020204" pitchFamily="66" charset="0"/>
                        </a:rPr>
                        <a:t>7</a:t>
                      </a:r>
                      <a:endParaRPr lang="fr-FR" sz="1200" noProof="0" dirty="0">
                        <a:latin typeface="Comic Sans MS" panose="030F0702030302020204" pitchFamily="66" charset="0"/>
                      </a:endParaRPr>
                    </a:p>
                  </a:txBody>
                  <a:tcPr>
                    <a:solidFill>
                      <a:schemeClr val="bg1"/>
                    </a:solidFill>
                  </a:tcPr>
                </a:tc>
                <a:tc>
                  <a:txBody>
                    <a:bodyPr/>
                    <a:lstStyle/>
                    <a:p>
                      <a:r>
                        <a:rPr lang="fr-FR" sz="1200" noProof="0" dirty="0">
                          <a:latin typeface="Comic Sans MS" panose="030F0702030302020204" pitchFamily="66" charset="0"/>
                        </a:rPr>
                        <a:t>Qu’est-ce que tu aimes faire avec ta famille? / tes amis</a:t>
                      </a:r>
                      <a:r>
                        <a:rPr lang="fr-FR" sz="1200" noProof="0" dirty="0" smtClean="0">
                          <a:latin typeface="Comic Sans MS" panose="030F0702030302020204" pitchFamily="66" charset="0"/>
                        </a:rPr>
                        <a:t>?</a:t>
                      </a:r>
                    </a:p>
                  </a:txBody>
                  <a:tcPr/>
                </a:tc>
                <a:extLst>
                  <a:ext uri="{0D108BD9-81ED-4DB2-BD59-A6C34878D82A}">
                    <a16:rowId xmlns:a16="http://schemas.microsoft.com/office/drawing/2014/main" xmlns="" val="10007"/>
                  </a:ext>
                </a:extLst>
              </a:tr>
              <a:tr h="370840">
                <a:tc>
                  <a:txBody>
                    <a:bodyPr/>
                    <a:lstStyle/>
                    <a:p>
                      <a:r>
                        <a:rPr lang="fr-FR" sz="1200" noProof="0" dirty="0">
                          <a:latin typeface="Comic Sans MS" panose="030F0702030302020204" pitchFamily="66" charset="0"/>
                        </a:rPr>
                        <a:t>8</a:t>
                      </a:r>
                      <a:endParaRPr lang="fr-FR" sz="1200" noProof="0" dirty="0">
                        <a:latin typeface="Comic Sans MS" panose="030F0702030302020204" pitchFamily="66" charset="0"/>
                      </a:endParaRPr>
                    </a:p>
                  </a:txBody>
                  <a:tcPr>
                    <a:solidFill>
                      <a:schemeClr val="bg1"/>
                    </a:solidFill>
                  </a:tcPr>
                </a:tc>
                <a:tc>
                  <a:txBody>
                    <a:bodyPr/>
                    <a:lstStyle/>
                    <a:p>
                      <a:r>
                        <a:rPr lang="fr-FR" sz="1200" noProof="0" dirty="0">
                          <a:latin typeface="Comic Sans MS" panose="030F0702030302020204" pitchFamily="66" charset="0"/>
                        </a:rPr>
                        <a:t>Qu’est-ce</a:t>
                      </a:r>
                      <a:r>
                        <a:rPr lang="fr-FR" sz="1200" baseline="0" noProof="0" dirty="0">
                          <a:latin typeface="Comic Sans MS" panose="030F0702030302020204" pitchFamily="66" charset="0"/>
                        </a:rPr>
                        <a:t> que tu vas faire ce week-end avec </a:t>
                      </a:r>
                      <a:r>
                        <a:rPr lang="fr-FR" sz="1200" noProof="0" dirty="0">
                          <a:latin typeface="Comic Sans MS" panose="030F0702030302020204" pitchFamily="66" charset="0"/>
                        </a:rPr>
                        <a:t>ta famille? / tes amis</a:t>
                      </a:r>
                      <a:r>
                        <a:rPr lang="fr-FR" sz="1200" noProof="0" dirty="0" smtClean="0">
                          <a:latin typeface="Comic Sans MS" panose="030F0702030302020204" pitchFamily="66" charset="0"/>
                        </a:rPr>
                        <a:t>?</a:t>
                      </a:r>
                    </a:p>
                    <a:p>
                      <a:endParaRPr lang="fr-FR" sz="1200" noProof="0" dirty="0" smtClean="0">
                        <a:solidFill>
                          <a:schemeClr val="accent1"/>
                        </a:solidFill>
                        <a:latin typeface="Comic Sans MS" panose="030F0702030302020204" pitchFamily="66" charset="0"/>
                      </a:endParaRPr>
                    </a:p>
                    <a:p>
                      <a:endParaRPr lang="fr-FR" sz="1200" noProof="0" dirty="0">
                        <a:solidFill>
                          <a:schemeClr val="accent1"/>
                        </a:solidFill>
                        <a:latin typeface="Comic Sans MS" panose="030F0702030302020204" pitchFamily="66" charset="0"/>
                      </a:endParaRPr>
                    </a:p>
                  </a:txBody>
                  <a:tcPr/>
                </a:tc>
                <a:extLst>
                  <a:ext uri="{0D108BD9-81ED-4DB2-BD59-A6C34878D82A}">
                    <a16:rowId xmlns:a16="http://schemas.microsoft.com/office/drawing/2014/main" xmlns="" val="10008"/>
                  </a:ext>
                </a:extLst>
              </a:tr>
              <a:tr h="370840">
                <a:tc>
                  <a:txBody>
                    <a:bodyPr/>
                    <a:lstStyle/>
                    <a:p>
                      <a:r>
                        <a:rPr lang="fr-FR" sz="1200" noProof="0" dirty="0" smtClean="0">
                          <a:latin typeface="Comic Sans MS" panose="030F0702030302020204" pitchFamily="66" charset="0"/>
                        </a:rPr>
                        <a:t>9</a:t>
                      </a:r>
                      <a:endParaRPr lang="fr-FR" sz="1200" noProof="0" dirty="0">
                        <a:latin typeface="Comic Sans MS" panose="030F0702030302020204" pitchFamily="66" charset="0"/>
                      </a:endParaRPr>
                    </a:p>
                  </a:txBody>
                  <a:tcPr>
                    <a:solidFill>
                      <a:schemeClr val="bg1"/>
                    </a:solidFill>
                  </a:tcPr>
                </a:tc>
                <a:tc>
                  <a:txBody>
                    <a:bodyPr/>
                    <a:lstStyle/>
                    <a:p>
                      <a:r>
                        <a:rPr lang="fr-FR" sz="1200" noProof="0" dirty="0">
                          <a:latin typeface="Comic Sans MS" panose="030F0702030302020204" pitchFamily="66" charset="0"/>
                        </a:rPr>
                        <a:t>Est-ce que tu es sortie récemment avec ta famille? / tes amis? C’était comment</a:t>
                      </a:r>
                      <a:r>
                        <a:rPr lang="fr-FR" sz="1200" noProof="0" dirty="0" smtClean="0">
                          <a:latin typeface="Comic Sans MS" panose="030F0702030302020204" pitchFamily="66" charset="0"/>
                        </a:rPr>
                        <a:t>?</a:t>
                      </a:r>
                    </a:p>
                  </a:txBody>
                  <a:tcPr/>
                </a:tc>
                <a:extLst>
                  <a:ext uri="{0D108BD9-81ED-4DB2-BD59-A6C34878D82A}">
                    <a16:rowId xmlns:a16="http://schemas.microsoft.com/office/drawing/2014/main" xmlns="" val="10009"/>
                  </a:ext>
                </a:extLst>
              </a:tr>
              <a:tr h="370840">
                <a:tc>
                  <a:txBody>
                    <a:bodyPr/>
                    <a:lstStyle/>
                    <a:p>
                      <a:r>
                        <a:rPr lang="fr-FR" sz="1200" noProof="0" dirty="0" smtClean="0">
                          <a:latin typeface="Comic Sans MS" panose="030F0702030302020204" pitchFamily="66" charset="0"/>
                        </a:rPr>
                        <a:t>10</a:t>
                      </a:r>
                      <a:endParaRPr lang="fr-FR" sz="1200" noProof="0" dirty="0">
                        <a:latin typeface="Comic Sans MS" panose="030F0702030302020204" pitchFamily="66" charset="0"/>
                      </a:endParaRPr>
                    </a:p>
                  </a:txBody>
                  <a:tcPr/>
                </a:tc>
                <a:tc>
                  <a:txBody>
                    <a:bodyPr/>
                    <a:lstStyle/>
                    <a:p>
                      <a:r>
                        <a:rPr lang="fr-FR" sz="1200" noProof="0" dirty="0">
                          <a:latin typeface="Comic Sans MS" panose="030F0702030302020204" pitchFamily="66" charset="0"/>
                        </a:rPr>
                        <a:t>Comment étais-tu quand tu</a:t>
                      </a:r>
                      <a:r>
                        <a:rPr lang="fr-FR" sz="1200" baseline="0" noProof="0" dirty="0">
                          <a:latin typeface="Comic Sans MS" panose="030F0702030302020204" pitchFamily="66" charset="0"/>
                        </a:rPr>
                        <a:t> étais </a:t>
                      </a:r>
                      <a:r>
                        <a:rPr lang="fr-FR" sz="1200" noProof="0" dirty="0">
                          <a:latin typeface="Comic Sans MS" panose="030F0702030302020204" pitchFamily="66" charset="0"/>
                        </a:rPr>
                        <a:t>plus jeune?</a:t>
                      </a:r>
                    </a:p>
                  </a:txBody>
                  <a:tcPr/>
                </a:tc>
                <a:extLst>
                  <a:ext uri="{0D108BD9-81ED-4DB2-BD59-A6C34878D82A}">
                    <a16:rowId xmlns:a16="http://schemas.microsoft.com/office/drawing/2014/main" xmlns="" val="10010"/>
                  </a:ext>
                </a:extLst>
              </a:tr>
              <a:tr h="370840">
                <a:tc>
                  <a:txBody>
                    <a:bodyPr/>
                    <a:lstStyle/>
                    <a:p>
                      <a:r>
                        <a:rPr lang="fr-FR" sz="1200" noProof="0" dirty="0" smtClean="0">
                          <a:latin typeface="Comic Sans MS" panose="030F0702030302020204" pitchFamily="66" charset="0"/>
                        </a:rPr>
                        <a:t>11</a:t>
                      </a:r>
                      <a:endParaRPr lang="fr-FR" sz="1200" noProof="0" dirty="0">
                        <a:latin typeface="Comic Sans MS" panose="030F0702030302020204"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Quelle personne admires-tu</a:t>
                      </a:r>
                      <a:r>
                        <a:rPr lang="fr-FR" sz="1200" baseline="0" noProof="0" dirty="0">
                          <a:latin typeface="Comic Sans MS" panose="030F0702030302020204" pitchFamily="66" charset="0"/>
                        </a:rPr>
                        <a:t> le plus? Pourquoi?</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1"/>
                  </a:ext>
                </a:extLst>
              </a:tr>
              <a:tr h="370840">
                <a:tc>
                  <a:txBody>
                    <a:bodyPr/>
                    <a:lstStyle/>
                    <a:p>
                      <a:r>
                        <a:rPr lang="fr-FR" sz="1200" noProof="0" smtClean="0">
                          <a:latin typeface="Comic Sans MS" panose="030F0702030302020204" pitchFamily="66" charset="0"/>
                        </a:rPr>
                        <a:t>1</a:t>
                      </a:r>
                      <a:endParaRPr lang="fr-FR" sz="1200" noProof="0" dirty="0">
                        <a:latin typeface="Comic Sans MS" panose="030F0702030302020204" pitchFamily="66" charset="0"/>
                      </a:endParaRPr>
                    </a:p>
                  </a:txBody>
                  <a:tcPr/>
                </a:tc>
                <a:tc>
                  <a:txBody>
                    <a:bodyPr/>
                    <a:lstStyle/>
                    <a:p>
                      <a:r>
                        <a:rPr lang="fr-FR" sz="1200" noProof="0" dirty="0">
                          <a:latin typeface="Comic Sans MS" panose="030F0702030302020204" pitchFamily="66" charset="0"/>
                        </a:rPr>
                        <a:t>Tu voudrais te marier dans l’avenir?</a:t>
                      </a:r>
                    </a:p>
                  </a:txBody>
                  <a:tcPr/>
                </a:tc>
                <a:extLst>
                  <a:ext uri="{0D108BD9-81ED-4DB2-BD59-A6C34878D82A}">
                    <a16:rowId xmlns:a16="http://schemas.microsoft.com/office/drawing/2014/main" xmlns="" val="10012"/>
                  </a:ext>
                </a:extLst>
              </a:tr>
              <a:tr h="370840">
                <a:tc>
                  <a:txBody>
                    <a:bodyPr/>
                    <a:lstStyle/>
                    <a:p>
                      <a:r>
                        <a:rPr lang="fr-FR" sz="1200" noProof="0" dirty="0" smtClean="0">
                          <a:latin typeface="Comic Sans MS" panose="030F0702030302020204" pitchFamily="66" charset="0"/>
                        </a:rPr>
                        <a:t>14</a:t>
                      </a:r>
                      <a:endParaRPr lang="fr-FR" sz="1200" noProof="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Quelles sont les qualités d’un bon</a:t>
                      </a:r>
                      <a:r>
                        <a:rPr lang="fr-FR" sz="1200" baseline="0" noProof="0" dirty="0">
                          <a:latin typeface="Comic Sans MS" panose="030F0702030302020204" pitchFamily="66" charset="0"/>
                        </a:rPr>
                        <a:t>/ une bonne partenaire?</a:t>
                      </a:r>
                      <a:endParaRPr lang="fr-FR" sz="1200" noProof="0" dirty="0">
                        <a:latin typeface="Comic Sans MS" panose="030F0702030302020204" pitchFamily="66" charset="0"/>
                      </a:endParaRPr>
                    </a:p>
                    <a:p>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3"/>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u="none" strike="noStrike" kern="1200" baseline="0" dirty="0">
                          <a:solidFill>
                            <a:schemeClr val="tx1"/>
                          </a:solidFill>
                          <a:latin typeface="Comic Sans MS" panose="030F0702030302020204" pitchFamily="66" charset="0"/>
                          <a:ea typeface="+mn-ea"/>
                          <a:cs typeface="+mn-cs"/>
                        </a:rPr>
                        <a:t>Topic 2: Technology in everyday life</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noProof="0" dirty="0">
                        <a:latin typeface="Comic Sans MS" panose="030F0702030302020204" pitchFamily="66" charset="0"/>
                      </a:endParaRPr>
                    </a:p>
                  </a:txBody>
                  <a:tcPr/>
                </a:tc>
                <a:extLst>
                  <a:ext uri="{0D108BD9-81ED-4DB2-BD59-A6C34878D82A}">
                    <a16:rowId xmlns:a16="http://schemas.microsoft.com/office/drawing/2014/main" xmlns="" val="3532546794"/>
                  </a:ext>
                </a:extLst>
              </a:tr>
              <a:tr h="370840">
                <a:tc>
                  <a:txBody>
                    <a:bodyPr/>
                    <a:lstStyle/>
                    <a:p>
                      <a:r>
                        <a:rPr lang="fr-FR" sz="1200" noProof="0" dirty="0">
                          <a:latin typeface="Comic Sans MS" panose="030F0702030302020204" pitchFamily="66" charset="0"/>
                        </a:rPr>
                        <a:t>15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Que fais-tu quand tu es connecté(e)?</a:t>
                      </a:r>
                    </a:p>
                  </a:txBody>
                  <a:tcPr/>
                </a:tc>
                <a:extLst>
                  <a:ext uri="{0D108BD9-81ED-4DB2-BD59-A6C34878D82A}">
                    <a16:rowId xmlns:a16="http://schemas.microsoft.com/office/drawing/2014/main" xmlns="" val="10014"/>
                  </a:ext>
                </a:extLst>
              </a:tr>
              <a:tr h="370840">
                <a:tc>
                  <a:txBody>
                    <a:bodyPr/>
                    <a:lstStyle/>
                    <a:p>
                      <a:r>
                        <a:rPr lang="fr-FR" sz="1200" noProof="0" dirty="0">
                          <a:latin typeface="Comic Sans MS" panose="030F0702030302020204" pitchFamily="66" charset="0"/>
                        </a:rPr>
                        <a:t>16</a:t>
                      </a:r>
                    </a:p>
                  </a:txBody>
                  <a:tcPr/>
                </a:tc>
                <a:tc>
                  <a:txBody>
                    <a:bodyPr/>
                    <a:lstStyle/>
                    <a:p>
                      <a:r>
                        <a:rPr lang="fr-FR" sz="1200" noProof="0" dirty="0">
                          <a:latin typeface="Comic Sans MS" panose="030F0702030302020204" pitchFamily="66" charset="0"/>
                        </a:rPr>
                        <a:t>Tu partages souvent</a:t>
                      </a:r>
                      <a:r>
                        <a:rPr lang="fr-FR" sz="1200" baseline="0" noProof="0" dirty="0">
                          <a:latin typeface="Comic Sans MS" panose="030F0702030302020204" pitchFamily="66" charset="0"/>
                        </a:rPr>
                        <a:t> des photos ou des vidéos?</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5"/>
                  </a:ext>
                </a:extLst>
              </a:tr>
              <a:tr h="370840">
                <a:tc>
                  <a:txBody>
                    <a:bodyPr/>
                    <a:lstStyle/>
                    <a:p>
                      <a:r>
                        <a:rPr lang="fr-FR" sz="1200" noProof="0" dirty="0">
                          <a:latin typeface="Comic Sans MS" panose="030F0702030302020204" pitchFamily="66" charset="0"/>
                        </a:rPr>
                        <a:t>17</a:t>
                      </a:r>
                    </a:p>
                  </a:txBody>
                  <a:tcPr/>
                </a:tc>
                <a:tc>
                  <a:txBody>
                    <a:bodyPr/>
                    <a:lstStyle/>
                    <a:p>
                      <a:r>
                        <a:rPr lang="en-GB" sz="1200" dirty="0" err="1">
                          <a:latin typeface="Comic Sans MS" panose="030F0702030302020204" pitchFamily="66" charset="0"/>
                        </a:rPr>
                        <a:t>Quelles</a:t>
                      </a:r>
                      <a:r>
                        <a:rPr lang="en-GB" sz="1200" dirty="0">
                          <a:latin typeface="Comic Sans MS" panose="030F0702030302020204" pitchFamily="66" charset="0"/>
                        </a:rPr>
                        <a:t> </a:t>
                      </a:r>
                      <a:r>
                        <a:rPr lang="en-GB" sz="1200" dirty="0" err="1">
                          <a:latin typeface="Comic Sans MS" panose="030F0702030302020204" pitchFamily="66" charset="0"/>
                        </a:rPr>
                        <a:t>sont</a:t>
                      </a:r>
                      <a:r>
                        <a:rPr lang="en-GB" sz="1200" dirty="0">
                          <a:latin typeface="Comic Sans MS" panose="030F0702030302020204" pitchFamily="66" charset="0"/>
                        </a:rPr>
                        <a:t> les </a:t>
                      </a:r>
                      <a:r>
                        <a:rPr lang="en-GB" sz="1200" dirty="0" err="1">
                          <a:latin typeface="Comic Sans MS" panose="030F0702030302020204" pitchFamily="66" charset="0"/>
                        </a:rPr>
                        <a:t>avantages</a:t>
                      </a:r>
                      <a:r>
                        <a:rPr lang="en-GB" sz="1200" dirty="0">
                          <a:latin typeface="Comic Sans MS" panose="030F0702030302020204" pitchFamily="66" charset="0"/>
                        </a:rPr>
                        <a:t> des </a:t>
                      </a:r>
                      <a:r>
                        <a:rPr lang="en-GB" sz="1200" dirty="0" err="1">
                          <a:latin typeface="Comic Sans MS" panose="030F0702030302020204" pitchFamily="66" charset="0"/>
                        </a:rPr>
                        <a:t>réseaux</a:t>
                      </a:r>
                      <a:r>
                        <a:rPr lang="en-GB" sz="1200" dirty="0">
                          <a:latin typeface="Comic Sans MS" panose="030F0702030302020204" pitchFamily="66" charset="0"/>
                        </a:rPr>
                        <a:t> </a:t>
                      </a:r>
                      <a:r>
                        <a:rPr lang="en-GB" sz="1200" dirty="0" err="1">
                          <a:latin typeface="Comic Sans MS" panose="030F0702030302020204" pitchFamily="66" charset="0"/>
                        </a:rPr>
                        <a:t>sociaux</a:t>
                      </a:r>
                      <a:r>
                        <a:rPr lang="en-GB" sz="1200" dirty="0">
                          <a:latin typeface="Comic Sans MS" panose="030F0702030302020204" pitchFamily="66" charset="0"/>
                        </a:rPr>
                        <a:t>?</a:t>
                      </a:r>
                    </a:p>
                  </a:txBody>
                  <a:tcPr/>
                </a:tc>
                <a:extLst>
                  <a:ext uri="{0D108BD9-81ED-4DB2-BD59-A6C34878D82A}">
                    <a16:rowId xmlns:a16="http://schemas.microsoft.com/office/drawing/2014/main" xmlns="" val="10016"/>
                  </a:ext>
                </a:extLst>
              </a:tr>
              <a:tr h="370840">
                <a:tc>
                  <a:txBody>
                    <a:bodyPr/>
                    <a:lstStyle/>
                    <a:p>
                      <a:r>
                        <a:rPr lang="fr-FR" sz="1200" noProof="0" dirty="0">
                          <a:latin typeface="Comic Sans MS" panose="030F0702030302020204" pitchFamily="66" charset="0"/>
                        </a:rPr>
                        <a:t>18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err="1">
                          <a:latin typeface="Comic Sans MS" panose="030F0702030302020204" pitchFamily="66" charset="0"/>
                        </a:rPr>
                        <a:t>Quelles</a:t>
                      </a:r>
                      <a:r>
                        <a:rPr lang="en-GB" sz="1200" dirty="0">
                          <a:latin typeface="Comic Sans MS" panose="030F0702030302020204" pitchFamily="66" charset="0"/>
                        </a:rPr>
                        <a:t> </a:t>
                      </a:r>
                      <a:r>
                        <a:rPr lang="en-GB" sz="1200" dirty="0" err="1">
                          <a:latin typeface="Comic Sans MS" panose="030F0702030302020204" pitchFamily="66" charset="0"/>
                        </a:rPr>
                        <a:t>sont</a:t>
                      </a:r>
                      <a:r>
                        <a:rPr lang="en-GB" sz="1200" dirty="0">
                          <a:latin typeface="Comic Sans MS" panose="030F0702030302020204" pitchFamily="66" charset="0"/>
                        </a:rPr>
                        <a:t> les </a:t>
                      </a:r>
                      <a:r>
                        <a:rPr lang="en-GB" sz="1200" dirty="0" err="1">
                          <a:latin typeface="Comic Sans MS" panose="030F0702030302020204" pitchFamily="66" charset="0"/>
                        </a:rPr>
                        <a:t>inconvenients</a:t>
                      </a:r>
                      <a:r>
                        <a:rPr lang="en-GB" sz="1200" dirty="0">
                          <a:latin typeface="Comic Sans MS" panose="030F0702030302020204" pitchFamily="66" charset="0"/>
                        </a:rPr>
                        <a:t> des </a:t>
                      </a:r>
                      <a:r>
                        <a:rPr lang="en-GB" sz="1200" dirty="0" err="1">
                          <a:latin typeface="Comic Sans MS" panose="030F0702030302020204" pitchFamily="66" charset="0"/>
                        </a:rPr>
                        <a:t>réseaux</a:t>
                      </a:r>
                      <a:r>
                        <a:rPr lang="en-GB" sz="1200" dirty="0">
                          <a:latin typeface="Comic Sans MS" panose="030F0702030302020204" pitchFamily="66" charset="0"/>
                        </a:rPr>
                        <a:t> </a:t>
                      </a:r>
                      <a:r>
                        <a:rPr lang="en-GB" sz="1200" dirty="0" err="1">
                          <a:latin typeface="Comic Sans MS" panose="030F0702030302020204" pitchFamily="66" charset="0"/>
                        </a:rPr>
                        <a:t>sociaux</a:t>
                      </a:r>
                      <a:r>
                        <a:rPr lang="en-GB" sz="1200" dirty="0">
                          <a:latin typeface="Comic Sans MS" panose="030F0702030302020204" pitchFamily="66" charset="0"/>
                        </a:rPr>
                        <a:t>? </a:t>
                      </a:r>
                    </a:p>
                  </a:txBody>
                  <a:tcPr/>
                </a:tc>
                <a:extLst>
                  <a:ext uri="{0D108BD9-81ED-4DB2-BD59-A6C34878D82A}">
                    <a16:rowId xmlns:a16="http://schemas.microsoft.com/office/drawing/2014/main" xmlns="" val="10017"/>
                  </a:ext>
                </a:extLst>
              </a:tr>
              <a:tr h="370840">
                <a:tc>
                  <a:txBody>
                    <a:bodyPr/>
                    <a:lstStyle/>
                    <a:p>
                      <a:r>
                        <a:rPr lang="fr-FR" sz="1200" noProof="0" dirty="0">
                          <a:latin typeface="Comic Sans MS" panose="030F0702030302020204" pitchFamily="66" charset="0"/>
                        </a:rPr>
                        <a:t>19</a:t>
                      </a:r>
                    </a:p>
                  </a:txBody>
                  <a:tcPr/>
                </a:tc>
                <a:tc>
                  <a:txBody>
                    <a:bodyPr/>
                    <a:lstStyle/>
                    <a:p>
                      <a:r>
                        <a:rPr lang="fr-FR" sz="1200" noProof="0" dirty="0">
                          <a:latin typeface="Comic Sans MS" panose="030F0702030302020204" pitchFamily="66" charset="0"/>
                        </a:rPr>
                        <a:t>Que penses-tu des tablettes?</a:t>
                      </a:r>
                    </a:p>
                  </a:txBody>
                  <a:tcPr/>
                </a:tc>
                <a:extLst>
                  <a:ext uri="{0D108BD9-81ED-4DB2-BD59-A6C34878D82A}">
                    <a16:rowId xmlns:a16="http://schemas.microsoft.com/office/drawing/2014/main" xmlns="" val="10018"/>
                  </a:ext>
                </a:extLst>
              </a:tr>
              <a:tr h="370840">
                <a:tc>
                  <a:txBody>
                    <a:bodyPr/>
                    <a:lstStyle/>
                    <a:p>
                      <a:r>
                        <a:rPr lang="fr-FR" sz="1200" noProof="0" dirty="0">
                          <a:latin typeface="Comic Sans MS" panose="030F0702030302020204" pitchFamily="66" charset="0"/>
                        </a:rPr>
                        <a:t>20</a:t>
                      </a:r>
                    </a:p>
                  </a:txBody>
                  <a:tcPr/>
                </a:tc>
                <a:tc>
                  <a:txBody>
                    <a:bodyPr/>
                    <a:lstStyle/>
                    <a:p>
                      <a:r>
                        <a:rPr lang="fr-FR" sz="1200" noProof="0" dirty="0">
                          <a:latin typeface="Comic Sans MS" panose="030F0702030302020204" pitchFamily="66" charset="0"/>
                        </a:rPr>
                        <a:t>Combien</a:t>
                      </a:r>
                      <a:r>
                        <a:rPr lang="fr-FR" sz="1200" baseline="0" noProof="0" dirty="0">
                          <a:latin typeface="Comic Sans MS" panose="030F0702030302020204" pitchFamily="66" charset="0"/>
                        </a:rPr>
                        <a:t> de temps est-ce que tu passes sur ton portable?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9"/>
                  </a:ext>
                </a:extLst>
              </a:tr>
              <a:tr h="370840">
                <a:tc>
                  <a:txBody>
                    <a:bodyPr/>
                    <a:lstStyle/>
                    <a:p>
                      <a:r>
                        <a:rPr lang="fr-FR" sz="1200" noProof="0" dirty="0">
                          <a:latin typeface="Comic Sans MS" panose="030F0702030302020204" pitchFamily="66" charset="0"/>
                        </a:rPr>
                        <a:t>21</a:t>
                      </a:r>
                    </a:p>
                  </a:txBody>
                  <a:tcPr/>
                </a:tc>
                <a:tc>
                  <a:txBody>
                    <a:bodyPr/>
                    <a:lstStyle/>
                    <a:p>
                      <a:r>
                        <a:rPr lang="fr-FR" sz="1200" noProof="0" dirty="0">
                          <a:latin typeface="Comic Sans MS" panose="030F0702030302020204" pitchFamily="66" charset="0"/>
                        </a:rPr>
                        <a:t>Tu passes combien</a:t>
                      </a:r>
                      <a:r>
                        <a:rPr lang="fr-FR" sz="1200" baseline="0" noProof="0" dirty="0">
                          <a:latin typeface="Comic Sans MS" panose="030F0702030302020204" pitchFamily="66" charset="0"/>
                        </a:rPr>
                        <a:t> de temps devant un écran?</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20"/>
                  </a:ext>
                </a:extLst>
              </a:tr>
              <a:tr h="370840">
                <a:tc>
                  <a:txBody>
                    <a:bodyPr/>
                    <a:lstStyle/>
                    <a:p>
                      <a:r>
                        <a:rPr lang="fr-FR" sz="1200" noProof="0" dirty="0">
                          <a:latin typeface="Comic Sans MS" panose="030F0702030302020204" pitchFamily="66" charset="0"/>
                        </a:rPr>
                        <a:t>22</a:t>
                      </a:r>
                    </a:p>
                  </a:txBody>
                  <a:tcPr/>
                </a:tc>
                <a:tc>
                  <a:txBody>
                    <a:bodyPr/>
                    <a:lstStyle/>
                    <a:p>
                      <a:r>
                        <a:rPr lang="fr-FR" sz="1200" noProof="0" dirty="0">
                          <a:latin typeface="Comic Sans MS" panose="030F0702030302020204" pitchFamily="66" charset="0"/>
                        </a:rPr>
                        <a:t>Est-ce que vous utilisez souvent</a:t>
                      </a:r>
                      <a:r>
                        <a:rPr lang="fr-FR" sz="1200" baseline="0" noProof="0" dirty="0">
                          <a:latin typeface="Comic Sans MS" panose="030F0702030302020204" pitchFamily="66" charset="0"/>
                        </a:rPr>
                        <a:t> un ordinateur?</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21"/>
                  </a:ext>
                </a:extLst>
              </a:tr>
            </a:tbl>
          </a:graphicData>
        </a:graphic>
      </p:graphicFrame>
      <p:sp>
        <p:nvSpPr>
          <p:cNvPr id="4" name="TextBox 3"/>
          <p:cNvSpPr txBox="1"/>
          <p:nvPr/>
        </p:nvSpPr>
        <p:spPr>
          <a:xfrm>
            <a:off x="609600" y="38100"/>
            <a:ext cx="5562600" cy="381000"/>
          </a:xfrm>
          <a:prstGeom prst="rect">
            <a:avLst/>
          </a:prstGeom>
          <a:noFill/>
        </p:spPr>
        <p:txBody>
          <a:bodyPr wrap="square" rtlCol="0">
            <a:spAutoFit/>
          </a:bodyPr>
          <a:lstStyle/>
          <a:p>
            <a:r>
              <a:rPr lang="en-GB" dirty="0">
                <a:latin typeface="Comic Sans MS" panose="030F0702030302020204" pitchFamily="66" charset="0"/>
              </a:rPr>
              <a:t>Theme 1: Identity and culture</a:t>
            </a:r>
          </a:p>
        </p:txBody>
      </p:sp>
    </p:spTree>
    <p:extLst>
      <p:ext uri="{BB962C8B-B14F-4D97-AF65-F5344CB8AC3E}">
        <p14:creationId xmlns:p14="http://schemas.microsoft.com/office/powerpoint/2010/main" val="3632648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19FD04-3318-4CCB-AAB3-60A96A68C538}" type="slidenum">
              <a:rPr lang="en-GB" smtClean="0"/>
              <a:t>9</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371770774"/>
              </p:ext>
            </p:extLst>
          </p:nvPr>
        </p:nvGraphicFramePr>
        <p:xfrm>
          <a:off x="609600" y="609600"/>
          <a:ext cx="5638800" cy="8884920"/>
        </p:xfrm>
        <a:graphic>
          <a:graphicData uri="http://schemas.openxmlformats.org/drawingml/2006/table">
            <a:tbl>
              <a:tblPr firstRow="1" bandRow="1">
                <a:tableStyleId>{5940675A-B579-460E-94D1-54222C63F5DA}</a:tableStyleId>
              </a:tblPr>
              <a:tblGrid>
                <a:gridCol w="457200">
                  <a:extLst>
                    <a:ext uri="{9D8B030D-6E8A-4147-A177-3AD203B41FA5}">
                      <a16:colId xmlns:a16="http://schemas.microsoft.com/office/drawing/2014/main" xmlns="" val="20000"/>
                    </a:ext>
                  </a:extLst>
                </a:gridCol>
                <a:gridCol w="5181600">
                  <a:extLst>
                    <a:ext uri="{9D8B030D-6E8A-4147-A177-3AD203B41FA5}">
                      <a16:colId xmlns:a16="http://schemas.microsoft.com/office/drawing/2014/main" xmlns="" val="20001"/>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u="none" strike="noStrike" kern="1200" baseline="0" dirty="0">
                          <a:solidFill>
                            <a:schemeClr val="tx1"/>
                          </a:solidFill>
                          <a:latin typeface="Comic Sans MS" panose="030F0702030302020204" pitchFamily="66" charset="0"/>
                          <a:ea typeface="+mn-ea"/>
                          <a:cs typeface="+mn-cs"/>
                        </a:rPr>
                        <a:t>Topic 3: Free-time activities</a:t>
                      </a:r>
                    </a:p>
                  </a:txBody>
                  <a:tcPr/>
                </a:tc>
                <a:tc hMerge="1">
                  <a:txBody>
                    <a:bodyPr/>
                    <a:lstStyle/>
                    <a:p>
                      <a:endParaRPr lang="fr-FR" sz="1200" noProof="0" dirty="0">
                        <a:latin typeface="Comic Sans MS" panose="030F0702030302020204" pitchFamily="66" charset="0"/>
                      </a:endParaRPr>
                    </a:p>
                  </a:txBody>
                  <a:tcPr/>
                </a:tc>
                <a:extLst>
                  <a:ext uri="{0D108BD9-81ED-4DB2-BD59-A6C34878D82A}">
                    <a16:rowId xmlns:a16="http://schemas.microsoft.com/office/drawing/2014/main" xmlns="" val="1697668889"/>
                  </a:ext>
                </a:extLst>
              </a:tr>
              <a:tr h="370840">
                <a:tc>
                  <a:txBody>
                    <a:bodyPr/>
                    <a:lstStyle/>
                    <a:p>
                      <a:r>
                        <a:rPr lang="fr-FR" sz="1200" noProof="0" dirty="0">
                          <a:latin typeface="Comic Sans MS" panose="030F0702030302020204" pitchFamily="66" charset="0"/>
                        </a:rPr>
                        <a:t>23</a:t>
                      </a:r>
                    </a:p>
                  </a:txBody>
                  <a:tcPr/>
                </a:tc>
                <a:tc>
                  <a:txBody>
                    <a:bodyPr/>
                    <a:lstStyle/>
                    <a:p>
                      <a:r>
                        <a:rPr lang="fr-FR" sz="1200" noProof="0" dirty="0">
                          <a:latin typeface="Comic Sans MS" panose="030F0702030302020204" pitchFamily="66" charset="0"/>
                        </a:rPr>
                        <a:t>Quel</a:t>
                      </a:r>
                      <a:r>
                        <a:rPr lang="fr-FR" sz="1200" baseline="0" noProof="0" dirty="0">
                          <a:latin typeface="Comic Sans MS" panose="030F0702030302020204" pitchFamily="66" charset="0"/>
                        </a:rPr>
                        <a:t> genre d’émissions aimes-tu?</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0"/>
                  </a:ext>
                </a:extLst>
              </a:tr>
              <a:tr h="370840">
                <a:tc>
                  <a:txBody>
                    <a:bodyPr/>
                    <a:lstStyle/>
                    <a:p>
                      <a:r>
                        <a:rPr lang="fr-FR" sz="1200" noProof="0" dirty="0">
                          <a:latin typeface="Comic Sans MS" panose="030F0702030302020204" pitchFamily="66" charset="0"/>
                        </a:rPr>
                        <a:t>24</a:t>
                      </a:r>
                    </a:p>
                  </a:txBody>
                  <a:tcPr/>
                </a:tc>
                <a:tc>
                  <a:txBody>
                    <a:bodyPr/>
                    <a:lstStyle/>
                    <a:p>
                      <a:r>
                        <a:rPr lang="fr-FR" sz="1200" noProof="0" dirty="0">
                          <a:latin typeface="Comic Sans MS" panose="030F0702030302020204" pitchFamily="66" charset="0"/>
                        </a:rPr>
                        <a:t>Est-ce que tu regardes beaucoup de séries?</a:t>
                      </a:r>
                    </a:p>
                  </a:txBody>
                  <a:tcPr/>
                </a:tc>
                <a:extLst>
                  <a:ext uri="{0D108BD9-81ED-4DB2-BD59-A6C34878D82A}">
                    <a16:rowId xmlns:a16="http://schemas.microsoft.com/office/drawing/2014/main" xmlns="" val="10001"/>
                  </a:ext>
                </a:extLst>
              </a:tr>
              <a:tr h="370840">
                <a:tc>
                  <a:txBody>
                    <a:bodyPr/>
                    <a:lstStyle/>
                    <a:p>
                      <a:r>
                        <a:rPr lang="fr-FR" sz="1200" noProof="0" dirty="0">
                          <a:latin typeface="Comic Sans MS" panose="030F0702030302020204" pitchFamily="66" charset="0"/>
                        </a:rPr>
                        <a:t>25</a:t>
                      </a:r>
                    </a:p>
                  </a:txBody>
                  <a:tcPr/>
                </a:tc>
                <a:tc>
                  <a:txBody>
                    <a:bodyPr/>
                    <a:lstStyle/>
                    <a:p>
                      <a:r>
                        <a:rPr lang="fr-FR" sz="1200" noProof="0" dirty="0">
                          <a:latin typeface="Comic Sans MS" panose="030F0702030302020204" pitchFamily="66" charset="0"/>
                        </a:rPr>
                        <a:t>Qu’est-ce que tu as regardé récemment?</a:t>
                      </a:r>
                      <a:r>
                        <a:rPr lang="fr-FR" sz="1200" baseline="0" noProof="0" dirty="0">
                          <a:latin typeface="Comic Sans MS" panose="030F0702030302020204" pitchFamily="66" charset="0"/>
                        </a:rPr>
                        <a:t> Comment tu l’as trouvé?</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2"/>
                  </a:ext>
                </a:extLst>
              </a:tr>
              <a:tr h="370840">
                <a:tc>
                  <a:txBody>
                    <a:bodyPr/>
                    <a:lstStyle/>
                    <a:p>
                      <a:r>
                        <a:rPr lang="fr-FR" sz="1200" noProof="0" dirty="0">
                          <a:latin typeface="Comic Sans MS" panose="030F0702030302020204" pitchFamily="66" charset="0"/>
                        </a:rPr>
                        <a:t>26</a:t>
                      </a:r>
                    </a:p>
                  </a:txBody>
                  <a:tcPr/>
                </a:tc>
                <a:tc>
                  <a:txBody>
                    <a:bodyPr/>
                    <a:lstStyle/>
                    <a:p>
                      <a:r>
                        <a:rPr lang="fr-FR" sz="1200" noProof="0" dirty="0">
                          <a:latin typeface="Comic Sans MS" panose="030F0702030302020204" pitchFamily="66" charset="0"/>
                        </a:rPr>
                        <a:t>Aimes-tu</a:t>
                      </a:r>
                      <a:r>
                        <a:rPr lang="fr-FR" sz="1200" baseline="0" noProof="0" dirty="0">
                          <a:latin typeface="Comic Sans MS" panose="030F0702030302020204" pitchFamily="66" charset="0"/>
                        </a:rPr>
                        <a:t> aller au cinéma ou préfères-tu regarder un film chez toi?</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03"/>
                  </a:ext>
                </a:extLst>
              </a:tr>
              <a:tr h="370840">
                <a:tc>
                  <a:txBody>
                    <a:bodyPr/>
                    <a:lstStyle/>
                    <a:p>
                      <a:r>
                        <a:rPr lang="fr-FR" sz="1200" noProof="0" dirty="0">
                          <a:latin typeface="Comic Sans MS" panose="030F0702030302020204" pitchFamily="66" charset="0"/>
                        </a:rPr>
                        <a:t>27</a:t>
                      </a:r>
                    </a:p>
                  </a:txBody>
                  <a:tcPr/>
                </a:tc>
                <a:tc>
                  <a:txBody>
                    <a:bodyPr/>
                    <a:lstStyle/>
                    <a:p>
                      <a:r>
                        <a:rPr lang="fr-FR" sz="1200" noProof="0" dirty="0">
                          <a:latin typeface="Comic Sans MS" panose="030F0702030302020204" pitchFamily="66" charset="0"/>
                        </a:rPr>
                        <a:t>Quel est le meilleur film que tu as vu?</a:t>
                      </a:r>
                    </a:p>
                  </a:txBody>
                  <a:tcPr/>
                </a:tc>
                <a:extLst>
                  <a:ext uri="{0D108BD9-81ED-4DB2-BD59-A6C34878D82A}">
                    <a16:rowId xmlns:a16="http://schemas.microsoft.com/office/drawing/2014/main" xmlns="" val="10004"/>
                  </a:ext>
                </a:extLst>
              </a:tr>
              <a:tr h="370840">
                <a:tc>
                  <a:txBody>
                    <a:bodyPr/>
                    <a:lstStyle/>
                    <a:p>
                      <a:r>
                        <a:rPr lang="fr-FR" sz="1200" noProof="0" dirty="0">
                          <a:latin typeface="Comic Sans MS" panose="030F0702030302020204" pitchFamily="66" charset="0"/>
                        </a:rPr>
                        <a:t>28</a:t>
                      </a:r>
                    </a:p>
                  </a:txBody>
                  <a:tcPr>
                    <a:solidFill>
                      <a:schemeClr val="bg1"/>
                    </a:solidFill>
                  </a:tcPr>
                </a:tc>
                <a:tc>
                  <a:txBody>
                    <a:bodyPr/>
                    <a:lstStyle/>
                    <a:p>
                      <a:r>
                        <a:rPr lang="fr-FR" sz="1200" noProof="0" dirty="0">
                          <a:latin typeface="Comic Sans MS" panose="030F0702030302020204" pitchFamily="66" charset="0"/>
                        </a:rPr>
                        <a:t>Quels genres de films aimes-tu</a:t>
                      </a:r>
                      <a:r>
                        <a:rPr lang="fr-FR" sz="1200" noProof="0" dirty="0" smtClean="0">
                          <a:latin typeface="Comic Sans MS" panose="030F0702030302020204" pitchFamily="66" charset="0"/>
                        </a:rPr>
                        <a:t>?</a:t>
                      </a:r>
                    </a:p>
                  </a:txBody>
                  <a:tcPr>
                    <a:solidFill>
                      <a:schemeClr val="bg1"/>
                    </a:solidFill>
                  </a:tcPr>
                </a:tc>
                <a:extLst>
                  <a:ext uri="{0D108BD9-81ED-4DB2-BD59-A6C34878D82A}">
                    <a16:rowId xmlns:a16="http://schemas.microsoft.com/office/drawing/2014/main" xmlns="" val="10005"/>
                  </a:ext>
                </a:extLst>
              </a:tr>
              <a:tr h="370840">
                <a:tc>
                  <a:txBody>
                    <a:bodyPr/>
                    <a:lstStyle/>
                    <a:p>
                      <a:r>
                        <a:rPr lang="fr-FR" sz="1200" noProof="0" dirty="0">
                          <a:latin typeface="Comic Sans MS" panose="030F0702030302020204" pitchFamily="66" charset="0"/>
                        </a:rPr>
                        <a:t>29</a:t>
                      </a:r>
                    </a:p>
                  </a:txBody>
                  <a:tcPr>
                    <a:noFill/>
                  </a:tcPr>
                </a:tc>
                <a:tc>
                  <a:txBody>
                    <a:bodyPr/>
                    <a:lstStyle/>
                    <a:p>
                      <a:r>
                        <a:rPr lang="fr-FR" sz="1200" noProof="0" dirty="0">
                          <a:latin typeface="Comic Sans MS" panose="030F0702030302020204" pitchFamily="66" charset="0"/>
                        </a:rPr>
                        <a:t>Est-ce qu’il y a un film que tu voudrais voir? Pourquoi?</a:t>
                      </a:r>
                    </a:p>
                  </a:txBody>
                  <a:tcPr/>
                </a:tc>
                <a:extLst>
                  <a:ext uri="{0D108BD9-81ED-4DB2-BD59-A6C34878D82A}">
                    <a16:rowId xmlns:a16="http://schemas.microsoft.com/office/drawing/2014/main" xmlns="" val="10006"/>
                  </a:ext>
                </a:extLst>
              </a:tr>
              <a:tr h="370840">
                <a:tc>
                  <a:txBody>
                    <a:bodyPr/>
                    <a:lstStyle/>
                    <a:p>
                      <a:r>
                        <a:rPr lang="fr-FR" sz="1200" noProof="0" dirty="0">
                          <a:latin typeface="Comic Sans MS" panose="030F0702030302020204" pitchFamily="66" charset="0"/>
                        </a:rPr>
                        <a:t>30</a:t>
                      </a:r>
                    </a:p>
                  </a:txBody>
                  <a:tcPr>
                    <a:solidFill>
                      <a:schemeClr val="bg1"/>
                    </a:solidFill>
                  </a:tcPr>
                </a:tc>
                <a:tc>
                  <a:txBody>
                    <a:bodyPr/>
                    <a:lstStyle/>
                    <a:p>
                      <a:r>
                        <a:rPr lang="fr-FR" sz="1200" noProof="0" dirty="0">
                          <a:latin typeface="Comic Sans MS" panose="030F0702030302020204" pitchFamily="66" charset="0"/>
                        </a:rPr>
                        <a:t>Qui est ton acteur/actrice préféré(e</a:t>
                      </a:r>
                      <a:r>
                        <a:rPr lang="fr-FR" sz="1200" noProof="0" dirty="0" smtClean="0">
                          <a:latin typeface="Comic Sans MS" panose="030F0702030302020204" pitchFamily="66" charset="0"/>
                        </a:rPr>
                        <a:t>)?</a:t>
                      </a:r>
                    </a:p>
                  </a:txBody>
                  <a:tcPr>
                    <a:solidFill>
                      <a:schemeClr val="bg1"/>
                    </a:solidFill>
                  </a:tcPr>
                </a:tc>
                <a:extLst>
                  <a:ext uri="{0D108BD9-81ED-4DB2-BD59-A6C34878D82A}">
                    <a16:rowId xmlns:a16="http://schemas.microsoft.com/office/drawing/2014/main" xmlns="" val="10007"/>
                  </a:ext>
                </a:extLst>
              </a:tr>
              <a:tr h="370840">
                <a:tc>
                  <a:txBody>
                    <a:bodyPr/>
                    <a:lstStyle/>
                    <a:p>
                      <a:r>
                        <a:rPr lang="fr-FR" sz="1200" noProof="0" dirty="0">
                          <a:latin typeface="Comic Sans MS" panose="030F0702030302020204" pitchFamily="66" charset="0"/>
                        </a:rPr>
                        <a:t>31</a:t>
                      </a:r>
                    </a:p>
                  </a:txBody>
                  <a:tcPr>
                    <a:solidFill>
                      <a:schemeClr val="bg1"/>
                    </a:solidFill>
                  </a:tcPr>
                </a:tc>
                <a:tc>
                  <a:txBody>
                    <a:bodyPr/>
                    <a:lstStyle/>
                    <a:p>
                      <a:r>
                        <a:rPr lang="fr-FR" sz="1200" noProof="0" dirty="0">
                          <a:latin typeface="Comic Sans MS" panose="030F0702030302020204" pitchFamily="66" charset="0"/>
                        </a:rPr>
                        <a:t>Qu’est-ce que tu aimes lire?</a:t>
                      </a:r>
                    </a:p>
                  </a:txBody>
                  <a:tcPr>
                    <a:solidFill>
                      <a:schemeClr val="bg1"/>
                    </a:solidFill>
                  </a:tcPr>
                </a:tc>
                <a:extLst>
                  <a:ext uri="{0D108BD9-81ED-4DB2-BD59-A6C34878D82A}">
                    <a16:rowId xmlns:a16="http://schemas.microsoft.com/office/drawing/2014/main" xmlns="" val="10008"/>
                  </a:ext>
                </a:extLst>
              </a:tr>
              <a:tr h="370840">
                <a:tc>
                  <a:txBody>
                    <a:bodyPr/>
                    <a:lstStyle/>
                    <a:p>
                      <a:r>
                        <a:rPr lang="fr-FR" sz="1200" noProof="0" dirty="0">
                          <a:latin typeface="Comic Sans MS" panose="030F0702030302020204" pitchFamily="66" charset="0"/>
                        </a:rPr>
                        <a:t>32</a:t>
                      </a:r>
                    </a:p>
                  </a:txBody>
                  <a:tcPr>
                    <a:solidFill>
                      <a:schemeClr val="bg1"/>
                    </a:solidFill>
                  </a:tcPr>
                </a:tc>
                <a:tc>
                  <a:txBody>
                    <a:bodyPr/>
                    <a:lstStyle/>
                    <a:p>
                      <a:r>
                        <a:rPr lang="fr-FR" sz="1200" noProof="0" dirty="0">
                          <a:latin typeface="Comic Sans MS" panose="030F0702030302020204" pitchFamily="66" charset="0"/>
                        </a:rPr>
                        <a:t>Tu es sportif? Quels sports fais-tu</a:t>
                      </a:r>
                      <a:r>
                        <a:rPr lang="fr-FR" sz="1200" noProof="0" dirty="0" smtClean="0">
                          <a:latin typeface="Comic Sans MS" panose="030F0702030302020204" pitchFamily="66" charset="0"/>
                        </a:rPr>
                        <a:t>?</a:t>
                      </a:r>
                    </a:p>
                  </a:txBody>
                  <a:tcPr>
                    <a:solidFill>
                      <a:schemeClr val="bg1"/>
                    </a:solidFill>
                  </a:tcPr>
                </a:tc>
                <a:extLst>
                  <a:ext uri="{0D108BD9-81ED-4DB2-BD59-A6C34878D82A}">
                    <a16:rowId xmlns:a16="http://schemas.microsoft.com/office/drawing/2014/main" xmlns="" val="10009"/>
                  </a:ext>
                </a:extLst>
              </a:tr>
              <a:tr h="370840">
                <a:tc>
                  <a:txBody>
                    <a:bodyPr/>
                    <a:lstStyle/>
                    <a:p>
                      <a:r>
                        <a:rPr lang="fr-FR" sz="1200" noProof="0" dirty="0">
                          <a:latin typeface="Comic Sans MS" panose="030F0702030302020204" pitchFamily="66" charset="0"/>
                        </a:rPr>
                        <a:t>33</a:t>
                      </a:r>
                    </a:p>
                  </a:txBody>
                  <a:tcPr>
                    <a:solidFill>
                      <a:schemeClr val="bg1"/>
                    </a:solidFill>
                  </a:tcPr>
                </a:tc>
                <a:tc>
                  <a:txBody>
                    <a:bodyPr/>
                    <a:lstStyle/>
                    <a:p>
                      <a:r>
                        <a:rPr lang="fr-FR" sz="1200" noProof="0" dirty="0">
                          <a:latin typeface="Comic Sans MS" panose="030F0702030302020204" pitchFamily="66" charset="0"/>
                        </a:rPr>
                        <a:t>Qu’est-ce que tu penses des livres numériques?</a:t>
                      </a:r>
                    </a:p>
                  </a:txBody>
                  <a:tcPr>
                    <a:solidFill>
                      <a:schemeClr val="bg1"/>
                    </a:solidFill>
                  </a:tcPr>
                </a:tc>
                <a:extLst>
                  <a:ext uri="{0D108BD9-81ED-4DB2-BD59-A6C34878D82A}">
                    <a16:rowId xmlns:a16="http://schemas.microsoft.com/office/drawing/2014/main" xmlns="" val="10010"/>
                  </a:ext>
                </a:extLst>
              </a:tr>
              <a:tr h="370840">
                <a:tc>
                  <a:txBody>
                    <a:bodyPr/>
                    <a:lstStyle/>
                    <a:p>
                      <a:r>
                        <a:rPr lang="fr-FR" sz="1200" noProof="0" dirty="0">
                          <a:latin typeface="Comic Sans MS" panose="030F0702030302020204" pitchFamily="66" charset="0"/>
                        </a:rPr>
                        <a:t>34</a:t>
                      </a:r>
                    </a:p>
                  </a:txBody>
                  <a:tcPr/>
                </a:tc>
                <a:tc>
                  <a:txBody>
                    <a:bodyPr/>
                    <a:lstStyle/>
                    <a:p>
                      <a:r>
                        <a:rPr lang="fr-FR" sz="1200" noProof="0" dirty="0">
                          <a:latin typeface="Comic Sans MS" panose="030F0702030302020204" pitchFamily="66" charset="0"/>
                        </a:rPr>
                        <a:t>Qu’est-ce que tu lisais</a:t>
                      </a:r>
                      <a:r>
                        <a:rPr lang="fr-FR" sz="1200" baseline="0" noProof="0" dirty="0">
                          <a:latin typeface="Comic Sans MS" panose="030F0702030302020204" pitchFamily="66" charset="0"/>
                        </a:rPr>
                        <a:t> quand tu étais petit(e)?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1"/>
                  </a:ext>
                </a:extLst>
              </a:tr>
              <a:tr h="370840">
                <a:tc>
                  <a:txBody>
                    <a:bodyPr/>
                    <a:lstStyle/>
                    <a:p>
                      <a:r>
                        <a:rPr lang="fr-FR" sz="1200" noProof="0" dirty="0">
                          <a:latin typeface="Comic Sans MS" panose="030F0702030302020204" pitchFamily="66" charset="0"/>
                        </a:rPr>
                        <a:t>35</a:t>
                      </a:r>
                    </a:p>
                  </a:txBody>
                  <a:tcPr/>
                </a:tc>
                <a:tc>
                  <a:txBody>
                    <a:bodyPr/>
                    <a:lstStyle/>
                    <a:p>
                      <a:r>
                        <a:rPr lang="fr-FR" sz="1200" noProof="0" dirty="0">
                          <a:latin typeface="Comic Sans MS" panose="030F0702030302020204" pitchFamily="66" charset="0"/>
                        </a:rPr>
                        <a:t>Parle</a:t>
                      </a:r>
                      <a:r>
                        <a:rPr lang="fr-FR" sz="1200" baseline="0" noProof="0" dirty="0">
                          <a:latin typeface="Comic Sans MS" panose="030F0702030302020204" pitchFamily="66" charset="0"/>
                        </a:rPr>
                        <a:t>-moi du dernier livre que tu as lu.</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2"/>
                  </a:ext>
                </a:extLst>
              </a:tr>
              <a:tr h="370840">
                <a:tc>
                  <a:txBody>
                    <a:bodyPr/>
                    <a:lstStyle/>
                    <a:p>
                      <a:r>
                        <a:rPr lang="fr-FR" sz="1200" noProof="0" dirty="0">
                          <a:latin typeface="Comic Sans MS" panose="030F0702030302020204" pitchFamily="66" charset="0"/>
                        </a:rPr>
                        <a:t>36</a:t>
                      </a:r>
                    </a:p>
                  </a:txBody>
                  <a:tcPr/>
                </a:tc>
                <a:tc>
                  <a:txBody>
                    <a:bodyPr/>
                    <a:lstStyle/>
                    <a:p>
                      <a:r>
                        <a:rPr lang="fr-FR" sz="1200" noProof="0" dirty="0">
                          <a:latin typeface="Comic Sans MS" panose="030F0702030302020204" pitchFamily="66" charset="0"/>
                        </a:rPr>
                        <a:t>Quel genre de musique aimes-tu?</a:t>
                      </a:r>
                    </a:p>
                  </a:txBody>
                  <a:tcPr/>
                </a:tc>
                <a:extLst>
                  <a:ext uri="{0D108BD9-81ED-4DB2-BD59-A6C34878D82A}">
                    <a16:rowId xmlns:a16="http://schemas.microsoft.com/office/drawing/2014/main" xmlns="" val="10013"/>
                  </a:ext>
                </a:extLst>
              </a:tr>
              <a:tr h="370840">
                <a:tc>
                  <a:txBody>
                    <a:bodyPr/>
                    <a:lstStyle/>
                    <a:p>
                      <a:r>
                        <a:rPr lang="fr-FR" sz="1200" noProof="0" dirty="0">
                          <a:latin typeface="Comic Sans MS" panose="030F0702030302020204" pitchFamily="66" charset="0"/>
                        </a:rPr>
                        <a:t>37</a:t>
                      </a:r>
                    </a:p>
                  </a:txBody>
                  <a:tcPr/>
                </a:tc>
                <a:tc>
                  <a:txBody>
                    <a:bodyPr/>
                    <a:lstStyle/>
                    <a:p>
                      <a:r>
                        <a:rPr lang="fr-FR" sz="1200" noProof="0" dirty="0">
                          <a:latin typeface="Comic Sans MS" panose="030F0702030302020204" pitchFamily="66" charset="0"/>
                        </a:rPr>
                        <a:t>Comment</a:t>
                      </a:r>
                      <a:r>
                        <a:rPr lang="fr-FR" sz="1200" baseline="0" noProof="0" dirty="0">
                          <a:latin typeface="Comic Sans MS" panose="030F0702030302020204" pitchFamily="66" charset="0"/>
                        </a:rPr>
                        <a:t> est-ce que tu écoutes de la musique?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4"/>
                  </a:ext>
                </a:extLst>
              </a:tr>
              <a:tr h="370840">
                <a:tc>
                  <a:txBody>
                    <a:bodyPr/>
                    <a:lstStyle/>
                    <a:p>
                      <a:r>
                        <a:rPr lang="fr-FR" sz="1200" noProof="0" dirty="0">
                          <a:latin typeface="Comic Sans MS" panose="030F0702030302020204" pitchFamily="66" charset="0"/>
                        </a:rPr>
                        <a:t>38</a:t>
                      </a:r>
                    </a:p>
                  </a:txBody>
                  <a:tcPr/>
                </a:tc>
                <a:tc>
                  <a:txBody>
                    <a:bodyPr/>
                    <a:lstStyle/>
                    <a:p>
                      <a:r>
                        <a:rPr lang="fr-FR" sz="1200" noProof="0" dirty="0">
                          <a:latin typeface="Comic Sans MS" panose="030F0702030302020204" pitchFamily="66" charset="0"/>
                        </a:rPr>
                        <a:t>Tu vas souvent aux concerts</a:t>
                      </a:r>
                      <a:r>
                        <a:rPr lang="fr-FR" sz="1200" baseline="0" noProof="0" dirty="0">
                          <a:latin typeface="Comic Sans MS" panose="030F0702030302020204" pitchFamily="66" charset="0"/>
                        </a:rPr>
                        <a:t> de musique?</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5"/>
                  </a:ext>
                </a:extLst>
              </a:tr>
              <a:tr h="370840">
                <a:tc>
                  <a:txBody>
                    <a:bodyPr/>
                    <a:lstStyle/>
                    <a:p>
                      <a:r>
                        <a:rPr lang="fr-FR" sz="1200" noProof="0" dirty="0">
                          <a:latin typeface="Comic Sans MS" panose="030F0702030302020204" pitchFamily="66" charset="0"/>
                        </a:rPr>
                        <a:t>39</a:t>
                      </a:r>
                    </a:p>
                  </a:txBody>
                  <a:tcPr/>
                </a:tc>
                <a:tc>
                  <a:txBody>
                    <a:bodyPr/>
                    <a:lstStyle/>
                    <a:p>
                      <a:r>
                        <a:rPr lang="fr-FR" sz="1200" noProof="0" dirty="0">
                          <a:latin typeface="Comic Sans MS" panose="030F0702030302020204" pitchFamily="66" charset="0"/>
                        </a:rPr>
                        <a:t>Quel est ton repas préféré et pourquoi?</a:t>
                      </a:r>
                    </a:p>
                  </a:txBody>
                  <a:tcPr/>
                </a:tc>
                <a:extLst>
                  <a:ext uri="{0D108BD9-81ED-4DB2-BD59-A6C34878D82A}">
                    <a16:rowId xmlns:a16="http://schemas.microsoft.com/office/drawing/2014/main" xmlns="" val="10016"/>
                  </a:ext>
                </a:extLst>
              </a:tr>
              <a:tr h="370840">
                <a:tc>
                  <a:txBody>
                    <a:bodyPr/>
                    <a:lstStyle/>
                    <a:p>
                      <a:r>
                        <a:rPr lang="fr-FR" sz="1200" noProof="0" dirty="0">
                          <a:latin typeface="Comic Sans MS" panose="030F0702030302020204" pitchFamily="66" charset="0"/>
                        </a:rPr>
                        <a:t>40</a:t>
                      </a:r>
                    </a:p>
                  </a:txBody>
                  <a:tcPr/>
                </a:tc>
                <a:tc>
                  <a:txBody>
                    <a:bodyPr/>
                    <a:lstStyle/>
                    <a:p>
                      <a:r>
                        <a:rPr lang="fr-FR" sz="1200" noProof="0" dirty="0">
                          <a:latin typeface="Comic Sans MS" panose="030F0702030302020204" pitchFamily="66" charset="0"/>
                        </a:rPr>
                        <a:t>Manges-tu équilibré?</a:t>
                      </a:r>
                    </a:p>
                  </a:txBody>
                  <a:tcPr/>
                </a:tc>
                <a:extLst>
                  <a:ext uri="{0D108BD9-81ED-4DB2-BD59-A6C34878D82A}">
                    <a16:rowId xmlns:a16="http://schemas.microsoft.com/office/drawing/2014/main" xmlns="" val="10017"/>
                  </a:ext>
                </a:extLst>
              </a:tr>
              <a:tr h="370840">
                <a:tc>
                  <a:txBody>
                    <a:bodyPr/>
                    <a:lstStyle/>
                    <a:p>
                      <a:r>
                        <a:rPr lang="fr-FR" sz="1200" noProof="0" dirty="0">
                          <a:latin typeface="Comic Sans MS" panose="030F0702030302020204" pitchFamily="66" charset="0"/>
                        </a:rPr>
                        <a:t>41</a:t>
                      </a:r>
                    </a:p>
                  </a:txBody>
                  <a:tcPr/>
                </a:tc>
                <a:tc>
                  <a:txBody>
                    <a:bodyPr/>
                    <a:lstStyle/>
                    <a:p>
                      <a:r>
                        <a:rPr lang="fr-FR" sz="1200" noProof="0" dirty="0">
                          <a:latin typeface="Comic Sans MS" panose="030F0702030302020204" pitchFamily="66" charset="0"/>
                        </a:rPr>
                        <a:t>Quel est le repas le plus important</a:t>
                      </a:r>
                      <a:r>
                        <a:rPr lang="fr-FR" sz="1200" baseline="0" noProof="0" dirty="0">
                          <a:latin typeface="Comic Sans MS" panose="030F0702030302020204" pitchFamily="66" charset="0"/>
                        </a:rPr>
                        <a:t> pour toi?</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8"/>
                  </a:ext>
                </a:extLst>
              </a:tr>
              <a:tr h="355600">
                <a:tc>
                  <a:txBody>
                    <a:bodyPr/>
                    <a:lstStyle/>
                    <a:p>
                      <a:r>
                        <a:rPr lang="fr-FR" sz="1200" noProof="0" dirty="0">
                          <a:latin typeface="Comic Sans MS" panose="030F0702030302020204" pitchFamily="66" charset="0"/>
                        </a:rPr>
                        <a:t>42</a:t>
                      </a:r>
                    </a:p>
                  </a:txBody>
                  <a:tcPr/>
                </a:tc>
                <a:tc>
                  <a:txBody>
                    <a:bodyPr/>
                    <a:lstStyle/>
                    <a:p>
                      <a:r>
                        <a:rPr lang="fr-FR" sz="1200" noProof="0" dirty="0">
                          <a:latin typeface="Comic Sans MS" panose="030F0702030302020204" pitchFamily="66" charset="0"/>
                        </a:rPr>
                        <a:t>Qu’est-ce</a:t>
                      </a:r>
                      <a:r>
                        <a:rPr lang="fr-FR" sz="1200" baseline="0" noProof="0" dirty="0">
                          <a:latin typeface="Comic Sans MS" panose="030F0702030302020204" pitchFamily="66" charset="0"/>
                        </a:rPr>
                        <a:t> qu’on peut faire pour éviter l’obésité?</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19"/>
                  </a:ext>
                </a:extLst>
              </a:tr>
              <a:tr h="370840">
                <a:tc>
                  <a:txBody>
                    <a:bodyPr/>
                    <a:lstStyle/>
                    <a:p>
                      <a:r>
                        <a:rPr lang="fr-FR" sz="1200" noProof="0" dirty="0">
                          <a:latin typeface="Comic Sans MS" panose="030F0702030302020204" pitchFamily="66" charset="0"/>
                        </a:rPr>
                        <a:t>43</a:t>
                      </a:r>
                    </a:p>
                  </a:txBody>
                  <a:tcPr/>
                </a:tc>
                <a:tc>
                  <a:txBody>
                    <a:bodyPr/>
                    <a:lstStyle/>
                    <a:p>
                      <a:r>
                        <a:rPr lang="fr-FR" sz="1200" noProof="0" dirty="0">
                          <a:latin typeface="Comic Sans MS" panose="030F0702030302020204" pitchFamily="66" charset="0"/>
                        </a:rPr>
                        <a:t>Quels sont les avantages</a:t>
                      </a:r>
                      <a:r>
                        <a:rPr lang="fr-FR" sz="1200" baseline="0" noProof="0" dirty="0">
                          <a:latin typeface="Comic Sans MS" panose="030F0702030302020204" pitchFamily="66" charset="0"/>
                        </a:rPr>
                        <a:t> du fast-food?</a:t>
                      </a:r>
                      <a:endParaRPr lang="fr-FR" sz="1200" noProof="0" dirty="0">
                        <a:latin typeface="Comic Sans MS" panose="030F0702030302020204" pitchFamily="66" charset="0"/>
                      </a:endParaRPr>
                    </a:p>
                  </a:txBody>
                  <a:tcPr/>
                </a:tc>
                <a:extLst>
                  <a:ext uri="{0D108BD9-81ED-4DB2-BD59-A6C34878D82A}">
                    <a16:rowId xmlns:a16="http://schemas.microsoft.com/office/drawing/2014/main" xmlns="" val="10020"/>
                  </a:ext>
                </a:extLst>
              </a:tr>
              <a:tr h="370840">
                <a:tc>
                  <a:txBody>
                    <a:bodyPr/>
                    <a:lstStyle/>
                    <a:p>
                      <a:r>
                        <a:rPr lang="fr-FR" sz="1200" noProof="0" dirty="0">
                          <a:latin typeface="Comic Sans MS" panose="030F0702030302020204" pitchFamily="66" charset="0"/>
                        </a:rPr>
                        <a:t>44</a:t>
                      </a:r>
                    </a:p>
                  </a:txBody>
                  <a:tcPr/>
                </a:tc>
                <a:tc>
                  <a:txBody>
                    <a:bodyPr/>
                    <a:lstStyle/>
                    <a:p>
                      <a:r>
                        <a:rPr lang="fr-FR" sz="1200" noProof="0" dirty="0">
                          <a:latin typeface="Comic Sans MS" panose="030F0702030302020204" pitchFamily="66" charset="0"/>
                        </a:rPr>
                        <a:t>Et les inconvénients?</a:t>
                      </a:r>
                    </a:p>
                  </a:txBody>
                  <a:tcPr/>
                </a:tc>
                <a:extLst>
                  <a:ext uri="{0D108BD9-81ED-4DB2-BD59-A6C34878D82A}">
                    <a16:rowId xmlns:a16="http://schemas.microsoft.com/office/drawing/2014/main" xmlns="" val="10021"/>
                  </a:ext>
                </a:extLst>
              </a:tr>
              <a:tr h="370840">
                <a:tc>
                  <a:txBody>
                    <a:bodyPr/>
                    <a:lstStyle/>
                    <a:p>
                      <a:r>
                        <a:rPr lang="fr-FR" sz="1200" noProof="0" dirty="0">
                          <a:latin typeface="Comic Sans MS" panose="030F0702030302020204" pitchFamily="66" charset="0"/>
                        </a:rPr>
                        <a:t>45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noProof="0" dirty="0">
                          <a:latin typeface="Comic Sans MS" panose="030F0702030302020204" pitchFamily="66" charset="0"/>
                        </a:rPr>
                        <a:t>Tu aimes la cuisine française?</a:t>
                      </a:r>
                    </a:p>
                  </a:txBody>
                  <a:tcPr/>
                </a:tc>
                <a:extLst>
                  <a:ext uri="{0D108BD9-81ED-4DB2-BD59-A6C34878D82A}">
                    <a16:rowId xmlns:a16="http://schemas.microsoft.com/office/drawing/2014/main" xmlns="" val="2225769743"/>
                  </a:ext>
                </a:extLst>
              </a:tr>
            </a:tbl>
          </a:graphicData>
        </a:graphic>
      </p:graphicFrame>
      <p:sp>
        <p:nvSpPr>
          <p:cNvPr id="4" name="TextBox 3"/>
          <p:cNvSpPr txBox="1"/>
          <p:nvPr/>
        </p:nvSpPr>
        <p:spPr>
          <a:xfrm>
            <a:off x="609600" y="66675"/>
            <a:ext cx="5562600" cy="381000"/>
          </a:xfrm>
          <a:prstGeom prst="rect">
            <a:avLst/>
          </a:prstGeom>
          <a:noFill/>
        </p:spPr>
        <p:txBody>
          <a:bodyPr wrap="square" rtlCol="0">
            <a:spAutoFit/>
          </a:bodyPr>
          <a:lstStyle/>
          <a:p>
            <a:r>
              <a:rPr lang="en-GB" dirty="0">
                <a:latin typeface="Comic Sans MS" panose="030F0702030302020204" pitchFamily="66" charset="0"/>
              </a:rPr>
              <a:t>Theme 1: Identity and culture</a:t>
            </a:r>
          </a:p>
        </p:txBody>
      </p:sp>
    </p:spTree>
    <p:extLst>
      <p:ext uri="{BB962C8B-B14F-4D97-AF65-F5344CB8AC3E}">
        <p14:creationId xmlns:p14="http://schemas.microsoft.com/office/powerpoint/2010/main" val="2028129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2058</TotalTime>
  <Words>3609</Words>
  <Application>Microsoft Office PowerPoint</Application>
  <PresentationFormat>A4 Paper (210x297 mm)</PresentationFormat>
  <Paragraphs>618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AQA GCSE French General Conversation Booklet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Cokethorpe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IGCSE French General Conversation</dc:title>
  <dc:creator>myb</dc:creator>
  <cp:lastModifiedBy>Anna Michalakakos</cp:lastModifiedBy>
  <cp:revision>142</cp:revision>
  <cp:lastPrinted>2018-12-12T11:49:39Z</cp:lastPrinted>
  <dcterms:created xsi:type="dcterms:W3CDTF">2013-08-29T19:44:18Z</dcterms:created>
  <dcterms:modified xsi:type="dcterms:W3CDTF">2019-10-04T12:08:52Z</dcterms:modified>
</cp:coreProperties>
</file>