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AF0501"/>
    <a:srgbClr val="F8B308"/>
    <a:srgbClr val="FFCC00"/>
    <a:srgbClr val="FF6600"/>
    <a:srgbClr val="4C216D"/>
    <a:srgbClr val="FF9900"/>
    <a:srgbClr val="175A68"/>
    <a:srgbClr val="FE5E00"/>
    <a:srgbClr val="144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5833" autoAdjust="0"/>
  </p:normalViewPr>
  <p:slideViewPr>
    <p:cSldViewPr snapToGrid="0">
      <p:cViewPr>
        <p:scale>
          <a:sx n="80" d="100"/>
          <a:sy n="80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tiff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BDC2A4FA-DFC1-4BBB-8C7C-AA926C23DCE4}"/>
              </a:ext>
            </a:extLst>
          </p:cNvPr>
          <p:cNvSpPr/>
          <p:nvPr/>
        </p:nvSpPr>
        <p:spPr>
          <a:xfrm>
            <a:off x="7055876" y="14874391"/>
            <a:ext cx="1196063" cy="461665"/>
          </a:xfrm>
          <a:prstGeom prst="wedgeRound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608268" y="1365222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953674" y="15522198"/>
            <a:ext cx="6575417" cy="610731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18957" y="11395806"/>
            <a:ext cx="2847721" cy="232513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928849" y="13352216"/>
            <a:ext cx="5942715" cy="62184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32661" y="11131055"/>
            <a:ext cx="5841604" cy="6549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70067" y="9270881"/>
            <a:ext cx="2800986" cy="2229301"/>
          </a:xfrm>
          <a:prstGeom prst="blockArc">
            <a:avLst>
              <a:gd name="adj1" fmla="val 10532807"/>
              <a:gd name="adj2" fmla="val 263439"/>
              <a:gd name="adj3" fmla="val 2851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344822" y="7070001"/>
            <a:ext cx="2805423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046466" y="6831208"/>
            <a:ext cx="5827821" cy="6173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58789" y="4966051"/>
            <a:ext cx="2763038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315755" y="2785276"/>
            <a:ext cx="2800409" cy="220431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61483" y="4674732"/>
            <a:ext cx="5733212" cy="606471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8003494" y="12006378"/>
            <a:ext cx="1214980" cy="130486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8191763" y="1219214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4086527" y="2459522"/>
            <a:ext cx="3721733" cy="629361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5400000">
            <a:off x="2596707" y="131194"/>
            <a:ext cx="938427" cy="1386483"/>
          </a:xfrm>
          <a:prstGeom prst="triangle">
            <a:avLst>
              <a:gd name="adj" fmla="val 45360"/>
            </a:avLst>
          </a:prstGeom>
          <a:solidFill>
            <a:srgbClr val="4C2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8188605" y="12254054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8200158" y="12343708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8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2900742" y="4408212"/>
            <a:ext cx="1214980" cy="1304869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3065272" y="4562893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97388CA-480C-FF4C-8413-3D86DF3CDAEA}"/>
              </a:ext>
            </a:extLst>
          </p:cNvPr>
          <p:cNvSpPr txBox="1"/>
          <p:nvPr/>
        </p:nvSpPr>
        <p:spPr>
          <a:xfrm>
            <a:off x="3065784" y="4585429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18B80D-A453-EC4A-95CC-6785F89B09BA}"/>
              </a:ext>
            </a:extLst>
          </p:cNvPr>
          <p:cNvSpPr txBox="1"/>
          <p:nvPr/>
        </p:nvSpPr>
        <p:spPr>
          <a:xfrm>
            <a:off x="3040851" y="4632118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10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7085331" y="15136909"/>
            <a:ext cx="1214980" cy="130486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7276162" y="15336268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347F049-5853-0C49-B90B-3270038CAC6A}"/>
              </a:ext>
            </a:extLst>
          </p:cNvPr>
          <p:cNvCxnSpPr>
            <a:cxnSpLocks/>
          </p:cNvCxnSpPr>
          <p:nvPr/>
        </p:nvCxnSpPr>
        <p:spPr>
          <a:xfrm>
            <a:off x="5707254" y="15421254"/>
            <a:ext cx="0" cy="36666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4376337" y="15839765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1A9F72DB-801B-1540-9027-8E9B8D266CA4}"/>
              </a:ext>
            </a:extLst>
          </p:cNvPr>
          <p:cNvSpPr txBox="1"/>
          <p:nvPr/>
        </p:nvSpPr>
        <p:spPr>
          <a:xfrm>
            <a:off x="3751819" y="16494711"/>
            <a:ext cx="1343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What did the Romans do for us?</a:t>
            </a:r>
            <a:endParaRPr lang="en-US" sz="1000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9CABD94-8106-F04E-93C4-2DBA3B817C6C}"/>
              </a:ext>
            </a:extLst>
          </p:cNvPr>
          <p:cNvCxnSpPr>
            <a:cxnSpLocks/>
          </p:cNvCxnSpPr>
          <p:nvPr/>
        </p:nvCxnSpPr>
        <p:spPr>
          <a:xfrm flipH="1">
            <a:off x="2551402" y="15277666"/>
            <a:ext cx="1718" cy="67773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06" r="530" b="32512"/>
          <a:stretch/>
        </p:blipFill>
        <p:spPr>
          <a:xfrm>
            <a:off x="7948532" y="16516237"/>
            <a:ext cx="1428811" cy="482694"/>
          </a:xfrm>
          <a:prstGeom prst="rect">
            <a:avLst/>
          </a:prstGeom>
        </p:spPr>
      </p:pic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22C34EC9-0363-624B-91C8-BC3109AEE089}"/>
              </a:ext>
            </a:extLst>
          </p:cNvPr>
          <p:cNvCxnSpPr>
            <a:cxnSpLocks/>
          </p:cNvCxnSpPr>
          <p:nvPr/>
        </p:nvCxnSpPr>
        <p:spPr>
          <a:xfrm>
            <a:off x="7871564" y="10928006"/>
            <a:ext cx="0" cy="49924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8E3DE95F-9ECA-3346-BB38-F9EBCA9A37B9}"/>
              </a:ext>
            </a:extLst>
          </p:cNvPr>
          <p:cNvCxnSpPr>
            <a:cxnSpLocks/>
          </p:cNvCxnSpPr>
          <p:nvPr/>
        </p:nvCxnSpPr>
        <p:spPr>
          <a:xfrm>
            <a:off x="7251127" y="4558376"/>
            <a:ext cx="143085" cy="42784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B16335DF-B3E6-9C43-8DA5-AD74166C867F}"/>
              </a:ext>
            </a:extLst>
          </p:cNvPr>
          <p:cNvCxnSpPr>
            <a:cxnSpLocks/>
          </p:cNvCxnSpPr>
          <p:nvPr/>
        </p:nvCxnSpPr>
        <p:spPr>
          <a:xfrm flipH="1" flipV="1">
            <a:off x="6192056" y="5076011"/>
            <a:ext cx="53112" cy="4119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D8FE89EB-BF86-E64A-8A5A-7463636CC8B2}"/>
              </a:ext>
            </a:extLst>
          </p:cNvPr>
          <p:cNvCxnSpPr>
            <a:cxnSpLocks/>
          </p:cNvCxnSpPr>
          <p:nvPr/>
        </p:nvCxnSpPr>
        <p:spPr>
          <a:xfrm flipH="1">
            <a:off x="8482088" y="4050826"/>
            <a:ext cx="474214" cy="47925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1" name="TextBox 400">
            <a:extLst>
              <a:ext uri="{FF2B5EF4-FFF2-40B4-BE49-F238E27FC236}">
                <a16:creationId xmlns:a16="http://schemas.microsoft.com/office/drawing/2014/main" id="{189D5999-43F7-F641-9393-172A969C8B1F}"/>
              </a:ext>
            </a:extLst>
          </p:cNvPr>
          <p:cNvSpPr txBox="1"/>
          <p:nvPr/>
        </p:nvSpPr>
        <p:spPr>
          <a:xfrm>
            <a:off x="948781" y="17247026"/>
            <a:ext cx="798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4B049-F74B-48F1-A036-FC00BC393C00}"/>
              </a:ext>
            </a:extLst>
          </p:cNvPr>
          <p:cNvSpPr txBox="1"/>
          <p:nvPr/>
        </p:nvSpPr>
        <p:spPr>
          <a:xfrm>
            <a:off x="7670297" y="23942"/>
            <a:ext cx="23086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haroni" panose="020B0604020202020204" pitchFamily="2" charset="-79"/>
                <a:cs typeface="Aharoni" panose="020B0604020202020204" pitchFamily="2" charset="-79"/>
              </a:rPr>
              <a:t>History Learning </a:t>
            </a:r>
            <a:r>
              <a:rPr lang="en-GB" sz="2800" dirty="0">
                <a:latin typeface="Aharoni" panose="020B0604020202020204" pitchFamily="2" charset="-79"/>
                <a:cs typeface="Aharoni" panose="020B0604020202020204" pitchFamily="2" charset="-79"/>
              </a:rPr>
              <a:t>Journey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265978" y="15513490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7265978" y="15429809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8F2FCE06-B784-40AE-99FE-6BE6AEB80DF4}"/>
              </a:ext>
            </a:extLst>
          </p:cNvPr>
          <p:cNvSpPr txBox="1"/>
          <p:nvPr/>
        </p:nvSpPr>
        <p:spPr>
          <a:xfrm>
            <a:off x="4916163" y="14827575"/>
            <a:ext cx="1524880" cy="612934"/>
          </a:xfrm>
          <a:prstGeom prst="wedgeRoundRectCallout">
            <a:avLst>
              <a:gd name="adj1" fmla="val 7940"/>
              <a:gd name="adj2" fmla="val 85064"/>
              <a:gd name="adj3" fmla="val 16667"/>
            </a:avLst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How do we learn about History? Historical key skills</a:t>
            </a:r>
            <a:endParaRPr lang="en-US" sz="1000" dirty="0"/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32541251-484A-4B5E-905D-72E73174BF8C}"/>
              </a:ext>
            </a:extLst>
          </p:cNvPr>
          <p:cNvSpPr txBox="1"/>
          <p:nvPr/>
        </p:nvSpPr>
        <p:spPr>
          <a:xfrm>
            <a:off x="2041105" y="14548935"/>
            <a:ext cx="1006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Why did the English get a French King in 1066?</a:t>
            </a:r>
            <a:endParaRPr lang="en-US" sz="1000" dirty="0"/>
          </a:p>
        </p:txBody>
      </p:sp>
      <p:cxnSp>
        <p:nvCxnSpPr>
          <p:cNvPr id="413" name="Straight Connector 412">
            <a:extLst>
              <a:ext uri="{FF2B5EF4-FFF2-40B4-BE49-F238E27FC236}">
                <a16:creationId xmlns:a16="http://schemas.microsoft.com/office/drawing/2014/main" id="{87060DFD-A38E-40F8-BEFA-BC2D5DA4D4D8}"/>
              </a:ext>
            </a:extLst>
          </p:cNvPr>
          <p:cNvCxnSpPr>
            <a:cxnSpLocks/>
          </p:cNvCxnSpPr>
          <p:nvPr/>
        </p:nvCxnSpPr>
        <p:spPr>
          <a:xfrm>
            <a:off x="638550" y="14436197"/>
            <a:ext cx="475150" cy="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7" name="TextBox 416">
            <a:extLst>
              <a:ext uri="{FF2B5EF4-FFF2-40B4-BE49-F238E27FC236}">
                <a16:creationId xmlns:a16="http://schemas.microsoft.com/office/drawing/2014/main" id="{491333F3-8BF7-4441-B63E-797E7D3F9B91}"/>
              </a:ext>
            </a:extLst>
          </p:cNvPr>
          <p:cNvSpPr txBox="1"/>
          <p:nvPr/>
        </p:nvSpPr>
        <p:spPr>
          <a:xfrm>
            <a:off x="25591" y="14104576"/>
            <a:ext cx="7825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Was life really rotten in Medieval England?</a:t>
            </a:r>
            <a:endParaRPr lang="en-US" sz="1000" dirty="0"/>
          </a:p>
        </p:txBody>
      </p: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7FEBCA52-4E69-4E21-AABE-C6B6046DDF5B}"/>
              </a:ext>
            </a:extLst>
          </p:cNvPr>
          <p:cNvCxnSpPr>
            <a:cxnSpLocks/>
          </p:cNvCxnSpPr>
          <p:nvPr/>
        </p:nvCxnSpPr>
        <p:spPr>
          <a:xfrm>
            <a:off x="3590390" y="13294330"/>
            <a:ext cx="704" cy="33203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TextBox 426">
            <a:extLst>
              <a:ext uri="{FF2B5EF4-FFF2-40B4-BE49-F238E27FC236}">
                <a16:creationId xmlns:a16="http://schemas.microsoft.com/office/drawing/2014/main" id="{E9DB7AE7-A452-467D-B51D-93DC7700EF22}"/>
              </a:ext>
            </a:extLst>
          </p:cNvPr>
          <p:cNvSpPr txBox="1"/>
          <p:nvPr/>
        </p:nvSpPr>
        <p:spPr>
          <a:xfrm>
            <a:off x="2728878" y="12760318"/>
            <a:ext cx="15925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Was religion and life really a roller coaster in Tudor England?</a:t>
            </a:r>
            <a:endParaRPr lang="en-US" sz="1000" dirty="0"/>
          </a:p>
        </p:txBody>
      </p: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29EDCE93-95D6-429F-A352-FD43DBE83112}"/>
              </a:ext>
            </a:extLst>
          </p:cNvPr>
          <p:cNvCxnSpPr>
            <a:cxnSpLocks/>
          </p:cNvCxnSpPr>
          <p:nvPr/>
        </p:nvCxnSpPr>
        <p:spPr>
          <a:xfrm flipV="1">
            <a:off x="5630809" y="13690365"/>
            <a:ext cx="1" cy="44621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2" name="TextBox 431">
            <a:extLst>
              <a:ext uri="{FF2B5EF4-FFF2-40B4-BE49-F238E27FC236}">
                <a16:creationId xmlns:a16="http://schemas.microsoft.com/office/drawing/2014/main" id="{31238BEF-F1DA-4583-AA01-DBFDFFE582F4}"/>
              </a:ext>
            </a:extLst>
          </p:cNvPr>
          <p:cNvSpPr txBox="1"/>
          <p:nvPr/>
        </p:nvSpPr>
        <p:spPr>
          <a:xfrm>
            <a:off x="5091841" y="14138432"/>
            <a:ext cx="1320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Did the World really turn upside down?</a:t>
            </a:r>
            <a:endParaRPr lang="en-US" sz="1000" dirty="0"/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CC05BE9B-B07E-4E39-8DC6-643ACE4A967D}"/>
              </a:ext>
            </a:extLst>
          </p:cNvPr>
          <p:cNvSpPr txBox="1"/>
          <p:nvPr/>
        </p:nvSpPr>
        <p:spPr>
          <a:xfrm>
            <a:off x="6816249" y="10518319"/>
            <a:ext cx="13710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How did the Plains Indians lose their way of life?</a:t>
            </a:r>
            <a:endParaRPr lang="en-US" sz="1000" dirty="0"/>
          </a:p>
        </p:txBody>
      </p: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459D4038-7592-473C-B07D-B8BCF35F433B}"/>
              </a:ext>
            </a:extLst>
          </p:cNvPr>
          <p:cNvCxnSpPr>
            <a:cxnSpLocks/>
          </p:cNvCxnSpPr>
          <p:nvPr/>
        </p:nvCxnSpPr>
        <p:spPr>
          <a:xfrm flipV="1">
            <a:off x="5683908" y="11586169"/>
            <a:ext cx="0" cy="3058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3" name="TextBox 482">
            <a:extLst>
              <a:ext uri="{FF2B5EF4-FFF2-40B4-BE49-F238E27FC236}">
                <a16:creationId xmlns:a16="http://schemas.microsoft.com/office/drawing/2014/main" id="{936AAC96-3E7D-4CE0-8F85-D65DADB8C6B3}"/>
              </a:ext>
            </a:extLst>
          </p:cNvPr>
          <p:cNvSpPr txBox="1"/>
          <p:nvPr/>
        </p:nvSpPr>
        <p:spPr>
          <a:xfrm>
            <a:off x="5111137" y="11926182"/>
            <a:ext cx="1204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Does the British Empire still impact lives?</a:t>
            </a:r>
            <a:endParaRPr lang="en-US" sz="1000" dirty="0"/>
          </a:p>
        </p:txBody>
      </p: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7E0896E7-7A54-49A3-9CF3-0F6077FC5A93}"/>
              </a:ext>
            </a:extLst>
          </p:cNvPr>
          <p:cNvCxnSpPr>
            <a:cxnSpLocks/>
          </p:cNvCxnSpPr>
          <p:nvPr/>
        </p:nvCxnSpPr>
        <p:spPr>
          <a:xfrm>
            <a:off x="3526712" y="10988594"/>
            <a:ext cx="0" cy="42517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9" name="TextBox 508">
            <a:extLst>
              <a:ext uri="{FF2B5EF4-FFF2-40B4-BE49-F238E27FC236}">
                <a16:creationId xmlns:a16="http://schemas.microsoft.com/office/drawing/2014/main" id="{95CC6F4C-79DE-41EC-B47F-1F2104C3FDFA}"/>
              </a:ext>
            </a:extLst>
          </p:cNvPr>
          <p:cNvSpPr txBox="1"/>
          <p:nvPr/>
        </p:nvSpPr>
        <p:spPr>
          <a:xfrm>
            <a:off x="2815628" y="10588077"/>
            <a:ext cx="1577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What lay behind the horrors of the Slave Trade</a:t>
            </a:r>
            <a:endParaRPr lang="en-US" sz="1000" dirty="0"/>
          </a:p>
        </p:txBody>
      </p:sp>
      <p:cxnSp>
        <p:nvCxnSpPr>
          <p:cNvPr id="524" name="Straight Connector 523">
            <a:extLst>
              <a:ext uri="{FF2B5EF4-FFF2-40B4-BE49-F238E27FC236}">
                <a16:creationId xmlns:a16="http://schemas.microsoft.com/office/drawing/2014/main" id="{0AE8AA44-1750-41E6-9F70-8D8C59CC1C2E}"/>
              </a:ext>
            </a:extLst>
          </p:cNvPr>
          <p:cNvCxnSpPr>
            <a:cxnSpLocks/>
          </p:cNvCxnSpPr>
          <p:nvPr/>
        </p:nvCxnSpPr>
        <p:spPr>
          <a:xfrm>
            <a:off x="724967" y="9948882"/>
            <a:ext cx="669773" cy="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6" name="TextBox 525">
            <a:extLst>
              <a:ext uri="{FF2B5EF4-FFF2-40B4-BE49-F238E27FC236}">
                <a16:creationId xmlns:a16="http://schemas.microsoft.com/office/drawing/2014/main" id="{2BDA3C6A-1115-43B8-B1DF-500029C13D39}"/>
              </a:ext>
            </a:extLst>
          </p:cNvPr>
          <p:cNvSpPr txBox="1"/>
          <p:nvPr/>
        </p:nvSpPr>
        <p:spPr>
          <a:xfrm>
            <a:off x="-8726" y="9461692"/>
            <a:ext cx="8052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Why did most people in Manchester die before the age of 20?</a:t>
            </a:r>
            <a:endParaRPr lang="en-US" sz="1000" dirty="0"/>
          </a:p>
        </p:txBody>
      </p:sp>
      <p:sp>
        <p:nvSpPr>
          <p:cNvPr id="560" name="TextBox 559">
            <a:extLst>
              <a:ext uri="{FF2B5EF4-FFF2-40B4-BE49-F238E27FC236}">
                <a16:creationId xmlns:a16="http://schemas.microsoft.com/office/drawing/2014/main" id="{65406698-9E8F-47B0-A412-AFF8B9A73638}"/>
              </a:ext>
            </a:extLst>
          </p:cNvPr>
          <p:cNvSpPr txBox="1"/>
          <p:nvPr/>
        </p:nvSpPr>
        <p:spPr>
          <a:xfrm>
            <a:off x="5027499" y="8191641"/>
            <a:ext cx="1669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Did the French really get rid of the monarchy?</a:t>
            </a:r>
            <a:endParaRPr lang="en-US" sz="1000" dirty="0"/>
          </a:p>
        </p:txBody>
      </p:sp>
      <p:sp>
        <p:nvSpPr>
          <p:cNvPr id="574" name="Block Arc 573">
            <a:extLst>
              <a:ext uri="{FF2B5EF4-FFF2-40B4-BE49-F238E27FC236}">
                <a16:creationId xmlns:a16="http://schemas.microsoft.com/office/drawing/2014/main" id="{42DCC817-95A4-4F9E-B69E-5B3F826F1806}"/>
              </a:ext>
            </a:extLst>
          </p:cNvPr>
          <p:cNvSpPr/>
          <p:nvPr/>
        </p:nvSpPr>
        <p:spPr>
          <a:xfrm rot="16200000">
            <a:off x="710773" y="700664"/>
            <a:ext cx="2591870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4C2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91" name="Straight Connector 590">
            <a:extLst>
              <a:ext uri="{FF2B5EF4-FFF2-40B4-BE49-F238E27FC236}">
                <a16:creationId xmlns:a16="http://schemas.microsoft.com/office/drawing/2014/main" id="{43DA3765-0617-44A0-BA4B-0446DA406BD9}"/>
              </a:ext>
            </a:extLst>
          </p:cNvPr>
          <p:cNvCxnSpPr>
            <a:cxnSpLocks/>
          </p:cNvCxnSpPr>
          <p:nvPr/>
        </p:nvCxnSpPr>
        <p:spPr>
          <a:xfrm flipV="1">
            <a:off x="6978914" y="7199777"/>
            <a:ext cx="0" cy="41359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Connector 603">
            <a:extLst>
              <a:ext uri="{FF2B5EF4-FFF2-40B4-BE49-F238E27FC236}">
                <a16:creationId xmlns:a16="http://schemas.microsoft.com/office/drawing/2014/main" id="{52614DFF-0EF6-4C6A-AD7D-9B4446A681E6}"/>
              </a:ext>
            </a:extLst>
          </p:cNvPr>
          <p:cNvCxnSpPr>
            <a:cxnSpLocks/>
          </p:cNvCxnSpPr>
          <p:nvPr/>
        </p:nvCxnSpPr>
        <p:spPr>
          <a:xfrm>
            <a:off x="5338147" y="6502230"/>
            <a:ext cx="0" cy="56929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4086527" y="2127709"/>
            <a:ext cx="1231298" cy="1304869"/>
          </a:xfrm>
          <a:prstGeom prst="ellipse">
            <a:avLst/>
          </a:prstGeom>
          <a:solidFill>
            <a:srgbClr val="4C2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4279028" y="233379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4277832" y="2446223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11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6F20039-ABEA-BE47-B3A0-6B1A5F7867BE}"/>
              </a:ext>
            </a:extLst>
          </p:cNvPr>
          <p:cNvSpPr txBox="1"/>
          <p:nvPr/>
        </p:nvSpPr>
        <p:spPr>
          <a:xfrm>
            <a:off x="4263504" y="2401708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id="{3748E272-4500-4BA8-AE01-294AC988701B}"/>
              </a:ext>
            </a:extLst>
          </p:cNvPr>
          <p:cNvCxnSpPr>
            <a:cxnSpLocks/>
          </p:cNvCxnSpPr>
          <p:nvPr/>
        </p:nvCxnSpPr>
        <p:spPr>
          <a:xfrm flipV="1">
            <a:off x="4148249" y="7237349"/>
            <a:ext cx="0" cy="45806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2" name="Straight Connector 631">
            <a:extLst>
              <a:ext uri="{FF2B5EF4-FFF2-40B4-BE49-F238E27FC236}">
                <a16:creationId xmlns:a16="http://schemas.microsoft.com/office/drawing/2014/main" id="{B6F03619-A72D-4CF0-8660-E25D5E191C26}"/>
              </a:ext>
            </a:extLst>
          </p:cNvPr>
          <p:cNvCxnSpPr>
            <a:cxnSpLocks/>
          </p:cNvCxnSpPr>
          <p:nvPr/>
        </p:nvCxnSpPr>
        <p:spPr>
          <a:xfrm flipV="1">
            <a:off x="999557" y="6954946"/>
            <a:ext cx="524893" cy="28240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2" name="Straight Connector 651">
            <a:extLst>
              <a:ext uri="{FF2B5EF4-FFF2-40B4-BE49-F238E27FC236}">
                <a16:creationId xmlns:a16="http://schemas.microsoft.com/office/drawing/2014/main" id="{F9566611-CB48-4E47-A053-355DABBF7673}"/>
              </a:ext>
            </a:extLst>
          </p:cNvPr>
          <p:cNvCxnSpPr>
            <a:cxnSpLocks/>
          </p:cNvCxnSpPr>
          <p:nvPr/>
        </p:nvCxnSpPr>
        <p:spPr>
          <a:xfrm flipV="1">
            <a:off x="4612814" y="5010038"/>
            <a:ext cx="0" cy="42479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Straight Connector 653">
            <a:extLst>
              <a:ext uri="{FF2B5EF4-FFF2-40B4-BE49-F238E27FC236}">
                <a16:creationId xmlns:a16="http://schemas.microsoft.com/office/drawing/2014/main" id="{654912DF-DC0F-40EA-BBF4-8EA8558311B9}"/>
              </a:ext>
            </a:extLst>
          </p:cNvPr>
          <p:cNvCxnSpPr>
            <a:cxnSpLocks/>
          </p:cNvCxnSpPr>
          <p:nvPr/>
        </p:nvCxnSpPr>
        <p:spPr>
          <a:xfrm flipH="1" flipV="1">
            <a:off x="1501533" y="6236029"/>
            <a:ext cx="675820" cy="3158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0" name="Straight Connector 669">
            <a:extLst>
              <a:ext uri="{FF2B5EF4-FFF2-40B4-BE49-F238E27FC236}">
                <a16:creationId xmlns:a16="http://schemas.microsoft.com/office/drawing/2014/main" id="{9637F0F5-2C07-45EA-BAFE-6D32F9DD4CDF}"/>
              </a:ext>
            </a:extLst>
          </p:cNvPr>
          <p:cNvCxnSpPr>
            <a:cxnSpLocks/>
          </p:cNvCxnSpPr>
          <p:nvPr/>
        </p:nvCxnSpPr>
        <p:spPr>
          <a:xfrm>
            <a:off x="5401840" y="4408212"/>
            <a:ext cx="0" cy="47688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3" name="Rectangle 692">
            <a:extLst>
              <a:ext uri="{FF2B5EF4-FFF2-40B4-BE49-F238E27FC236}">
                <a16:creationId xmlns:a16="http://schemas.microsoft.com/office/drawing/2014/main" id="{242D1697-493D-4EEA-9BF1-C16D669A5B45}"/>
              </a:ext>
            </a:extLst>
          </p:cNvPr>
          <p:cNvSpPr/>
          <p:nvPr/>
        </p:nvSpPr>
        <p:spPr>
          <a:xfrm>
            <a:off x="1992159" y="469265"/>
            <a:ext cx="462817" cy="629361"/>
          </a:xfrm>
          <a:prstGeom prst="rect">
            <a:avLst/>
          </a:prstGeom>
          <a:solidFill>
            <a:srgbClr val="4C2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8" name="Picture 707" descr="A close up of a logo&#10;&#10;Description automatically generated">
            <a:extLst>
              <a:ext uri="{FF2B5EF4-FFF2-40B4-BE49-F238E27FC236}">
                <a16:creationId xmlns:a16="http://schemas.microsoft.com/office/drawing/2014/main" id="{1FDB4158-C97B-485A-9493-41C7BA2E0D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8"/>
          <a:stretch/>
        </p:blipFill>
        <p:spPr>
          <a:xfrm>
            <a:off x="3665004" y="265922"/>
            <a:ext cx="966491" cy="787903"/>
          </a:xfrm>
          <a:prstGeom prst="rect">
            <a:avLst/>
          </a:prstGeom>
        </p:spPr>
      </p:pic>
      <p:sp>
        <p:nvSpPr>
          <p:cNvPr id="403" name="Rectangle 402">
            <a:extLst>
              <a:ext uri="{FF2B5EF4-FFF2-40B4-BE49-F238E27FC236}">
                <a16:creationId xmlns:a16="http://schemas.microsoft.com/office/drawing/2014/main" id="{540D3CEE-8567-4067-BE17-7FF07D5CF612}"/>
              </a:ext>
            </a:extLst>
          </p:cNvPr>
          <p:cNvSpPr/>
          <p:nvPr/>
        </p:nvSpPr>
        <p:spPr>
          <a:xfrm>
            <a:off x="1913991" y="2460196"/>
            <a:ext cx="2287717" cy="629361"/>
          </a:xfrm>
          <a:prstGeom prst="rect">
            <a:avLst/>
          </a:prstGeom>
          <a:solidFill>
            <a:srgbClr val="4C2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4" name="Straight Connector 683">
            <a:extLst>
              <a:ext uri="{FF2B5EF4-FFF2-40B4-BE49-F238E27FC236}">
                <a16:creationId xmlns:a16="http://schemas.microsoft.com/office/drawing/2014/main" id="{6EC0EF18-61C3-4ABD-9EF9-F1AB317163D4}"/>
              </a:ext>
            </a:extLst>
          </p:cNvPr>
          <p:cNvCxnSpPr>
            <a:cxnSpLocks/>
          </p:cNvCxnSpPr>
          <p:nvPr/>
        </p:nvCxnSpPr>
        <p:spPr>
          <a:xfrm flipV="1">
            <a:off x="3547020" y="2958772"/>
            <a:ext cx="0" cy="35081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row: Curved Right 1">
            <a:extLst>
              <a:ext uri="{FF2B5EF4-FFF2-40B4-BE49-F238E27FC236}">
                <a16:creationId xmlns:a16="http://schemas.microsoft.com/office/drawing/2014/main" id="{7A2FCFE3-83E6-42E9-A239-6F2CFE60F22A}"/>
              </a:ext>
            </a:extLst>
          </p:cNvPr>
          <p:cNvSpPr/>
          <p:nvPr/>
        </p:nvSpPr>
        <p:spPr>
          <a:xfrm rot="10492504">
            <a:off x="8629554" y="12991298"/>
            <a:ext cx="685490" cy="2999080"/>
          </a:xfrm>
          <a:prstGeom prst="curvedRightArrow">
            <a:avLst>
              <a:gd name="adj1" fmla="val 10302"/>
              <a:gd name="adj2" fmla="val 22804"/>
              <a:gd name="adj3" fmla="val 26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D2AF0F6E-F5DD-438E-BF4B-7DE2E633D5E8}"/>
              </a:ext>
            </a:extLst>
          </p:cNvPr>
          <p:cNvSpPr txBox="1"/>
          <p:nvPr/>
        </p:nvSpPr>
        <p:spPr>
          <a:xfrm>
            <a:off x="8346204" y="13659841"/>
            <a:ext cx="835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Recap of learning from year 7 in year 8</a:t>
            </a:r>
            <a:endParaRPr lang="en-US" sz="1200" b="1" dirty="0"/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190DE913-9430-4844-A43C-05445E64F4A0}"/>
              </a:ext>
            </a:extLst>
          </p:cNvPr>
          <p:cNvSpPr txBox="1"/>
          <p:nvPr/>
        </p:nvSpPr>
        <p:spPr>
          <a:xfrm>
            <a:off x="6512738" y="7591696"/>
            <a:ext cx="1235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Why did World War One start?</a:t>
            </a:r>
            <a:endParaRPr lang="en-US" sz="1000" dirty="0"/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9988AF1E-FBFF-4E0C-BF7B-4CE1FF6E952E}"/>
              </a:ext>
            </a:extLst>
          </p:cNvPr>
          <p:cNvSpPr txBox="1"/>
          <p:nvPr/>
        </p:nvSpPr>
        <p:spPr>
          <a:xfrm>
            <a:off x="4623420" y="6120916"/>
            <a:ext cx="1344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How did ‘heroes’ live in trenches?</a:t>
            </a:r>
            <a:endParaRPr lang="en-US" sz="1000" dirty="0"/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8280C4FC-699C-410E-8DFF-6CC70AA17612}"/>
              </a:ext>
            </a:extLst>
          </p:cNvPr>
          <p:cNvSpPr txBox="1"/>
          <p:nvPr/>
        </p:nvSpPr>
        <p:spPr>
          <a:xfrm>
            <a:off x="3759162" y="7693131"/>
            <a:ext cx="782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Why do it all over again?</a:t>
            </a:r>
            <a:endParaRPr lang="en-US" sz="1000" dirty="0"/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87D181A3-E05A-495A-8E14-E86B99C77919}"/>
              </a:ext>
            </a:extLst>
          </p:cNvPr>
          <p:cNvSpPr txBox="1"/>
          <p:nvPr/>
        </p:nvSpPr>
        <p:spPr>
          <a:xfrm>
            <a:off x="123831" y="6803036"/>
            <a:ext cx="782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What was life like on the Home Front?</a:t>
            </a:r>
            <a:endParaRPr lang="en-US" sz="1000" dirty="0"/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DC010840-A864-4FF5-9428-D53328D0C8D0}"/>
              </a:ext>
            </a:extLst>
          </p:cNvPr>
          <p:cNvSpPr txBox="1"/>
          <p:nvPr/>
        </p:nvSpPr>
        <p:spPr>
          <a:xfrm>
            <a:off x="2146186" y="5855755"/>
            <a:ext cx="8810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Why were people persecuted in Nazi Germany?</a:t>
            </a:r>
            <a:endParaRPr lang="en-US" sz="1000" dirty="0"/>
          </a:p>
        </p:txBody>
      </p: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16B16E92-08BB-4028-80CD-EE04B54A8F5B}"/>
              </a:ext>
            </a:extLst>
          </p:cNvPr>
          <p:cNvCxnSpPr>
            <a:cxnSpLocks/>
          </p:cNvCxnSpPr>
          <p:nvPr/>
        </p:nvCxnSpPr>
        <p:spPr>
          <a:xfrm>
            <a:off x="1300982" y="4727458"/>
            <a:ext cx="272659" cy="56516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TextBox 282">
            <a:extLst>
              <a:ext uri="{FF2B5EF4-FFF2-40B4-BE49-F238E27FC236}">
                <a16:creationId xmlns:a16="http://schemas.microsoft.com/office/drawing/2014/main" id="{3D250537-0665-4FB0-B1BB-3349589F15FC}"/>
              </a:ext>
            </a:extLst>
          </p:cNvPr>
          <p:cNvSpPr txBox="1"/>
          <p:nvPr/>
        </p:nvSpPr>
        <p:spPr>
          <a:xfrm>
            <a:off x="437540" y="4278330"/>
            <a:ext cx="834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What was the USA like in the 20</a:t>
            </a:r>
            <a:r>
              <a:rPr lang="en-US" sz="1000" baseline="30000" dirty="0" smtClean="0"/>
              <a:t>th</a:t>
            </a:r>
            <a:r>
              <a:rPr lang="en-US" sz="1000" dirty="0" smtClean="0"/>
              <a:t> century?</a:t>
            </a:r>
            <a:endParaRPr lang="en-US" sz="1000" dirty="0"/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381D7E9B-5C2F-4BDC-99B3-CAFFF846C07D}"/>
              </a:ext>
            </a:extLst>
          </p:cNvPr>
          <p:cNvSpPr txBox="1"/>
          <p:nvPr/>
        </p:nvSpPr>
        <p:spPr>
          <a:xfrm>
            <a:off x="3901076" y="5416814"/>
            <a:ext cx="1376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P1- Medicine through time – Medieval England</a:t>
            </a:r>
            <a:endParaRPr lang="en-US" sz="1000" dirty="0"/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FBFDCBCA-DB5B-4549-8AE1-6ADEEAE31807}"/>
              </a:ext>
            </a:extLst>
          </p:cNvPr>
          <p:cNvSpPr txBox="1"/>
          <p:nvPr/>
        </p:nvSpPr>
        <p:spPr>
          <a:xfrm>
            <a:off x="4741125" y="3700326"/>
            <a:ext cx="1247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P1- Medicine through time – Renaissance England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C202FD94-3A9D-4F75-9A8F-E4AAFEC53E2E}"/>
              </a:ext>
            </a:extLst>
          </p:cNvPr>
          <p:cNvSpPr txBox="1"/>
          <p:nvPr/>
        </p:nvSpPr>
        <p:spPr>
          <a:xfrm>
            <a:off x="6176282" y="5457798"/>
            <a:ext cx="8795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P1- Medicine through time – </a:t>
            </a:r>
            <a:r>
              <a:rPr lang="en-US" sz="1000" dirty="0" smtClean="0"/>
              <a:t>Industrial World</a:t>
            </a:r>
            <a:endParaRPr lang="en-US" sz="1000" dirty="0"/>
          </a:p>
          <a:p>
            <a:pPr algn="ctr"/>
            <a:endParaRPr lang="en-US" sz="1000" dirty="0"/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5D3DD0B5-2C71-4259-A912-1310BFD2E776}"/>
              </a:ext>
            </a:extLst>
          </p:cNvPr>
          <p:cNvSpPr txBox="1"/>
          <p:nvPr/>
        </p:nvSpPr>
        <p:spPr>
          <a:xfrm>
            <a:off x="6643488" y="4031992"/>
            <a:ext cx="11426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P1- Medicine through time – </a:t>
            </a:r>
            <a:r>
              <a:rPr lang="en-US" sz="1000" dirty="0" smtClean="0"/>
              <a:t>Modern World </a:t>
            </a:r>
            <a:endParaRPr lang="en-US" sz="1000" dirty="0"/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87A5DE09-4247-4362-85C5-9A86F8D5719A}"/>
              </a:ext>
            </a:extLst>
          </p:cNvPr>
          <p:cNvSpPr txBox="1"/>
          <p:nvPr/>
        </p:nvSpPr>
        <p:spPr>
          <a:xfrm>
            <a:off x="8867042" y="3691175"/>
            <a:ext cx="879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P1- Medicine through time – </a:t>
            </a:r>
            <a:r>
              <a:rPr lang="en-US" sz="1000" dirty="0" smtClean="0"/>
              <a:t>Western Front</a:t>
            </a:r>
            <a:endParaRPr lang="en-US" sz="1000" dirty="0"/>
          </a:p>
        </p:txBody>
      </p: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37302295-72BE-431B-B9C3-1137E730A8D0}"/>
              </a:ext>
            </a:extLst>
          </p:cNvPr>
          <p:cNvCxnSpPr>
            <a:cxnSpLocks/>
          </p:cNvCxnSpPr>
          <p:nvPr/>
        </p:nvCxnSpPr>
        <p:spPr>
          <a:xfrm flipV="1">
            <a:off x="5742461" y="2877679"/>
            <a:ext cx="1" cy="33534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TextBox 350">
            <a:extLst>
              <a:ext uri="{FF2B5EF4-FFF2-40B4-BE49-F238E27FC236}">
                <a16:creationId xmlns:a16="http://schemas.microsoft.com/office/drawing/2014/main" id="{2DA7E727-F444-4E57-982B-7476EBE72970}"/>
              </a:ext>
            </a:extLst>
          </p:cNvPr>
          <p:cNvSpPr txBox="1"/>
          <p:nvPr/>
        </p:nvSpPr>
        <p:spPr>
          <a:xfrm>
            <a:off x="3169687" y="3299052"/>
            <a:ext cx="1111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P2 – Elizabethan England – Queen, </a:t>
            </a:r>
            <a:r>
              <a:rPr lang="en-US" sz="1000" dirty="0" err="1" smtClean="0"/>
              <a:t>govnt</a:t>
            </a:r>
            <a:r>
              <a:rPr lang="en-US" sz="1000" dirty="0" smtClean="0"/>
              <a:t> and religion</a:t>
            </a:r>
            <a:endParaRPr lang="en-US" sz="1000" dirty="0"/>
          </a:p>
        </p:txBody>
      </p:sp>
      <p:cxnSp>
        <p:nvCxnSpPr>
          <p:cNvPr id="698" name="Straight Connector 697">
            <a:extLst>
              <a:ext uri="{FF2B5EF4-FFF2-40B4-BE49-F238E27FC236}">
                <a16:creationId xmlns:a16="http://schemas.microsoft.com/office/drawing/2014/main" id="{82114DC5-2A93-4F5B-B516-78F30C55F4AC}"/>
              </a:ext>
            </a:extLst>
          </p:cNvPr>
          <p:cNvCxnSpPr>
            <a:cxnSpLocks/>
          </p:cNvCxnSpPr>
          <p:nvPr/>
        </p:nvCxnSpPr>
        <p:spPr>
          <a:xfrm flipH="1">
            <a:off x="3138699" y="2296166"/>
            <a:ext cx="10880" cy="48120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5" name="TextBox 374">
            <a:extLst>
              <a:ext uri="{FF2B5EF4-FFF2-40B4-BE49-F238E27FC236}">
                <a16:creationId xmlns:a16="http://schemas.microsoft.com/office/drawing/2014/main" id="{B4681FB8-AACA-407D-84FC-45AAD07A2A10}"/>
              </a:ext>
            </a:extLst>
          </p:cNvPr>
          <p:cNvSpPr txBox="1"/>
          <p:nvPr/>
        </p:nvSpPr>
        <p:spPr>
          <a:xfrm>
            <a:off x="1723696" y="1625972"/>
            <a:ext cx="1032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P2 </a:t>
            </a:r>
            <a:r>
              <a:rPr lang="en-US" sz="1000" dirty="0" smtClean="0"/>
              <a:t>American West – Early Settlement of the West</a:t>
            </a:r>
            <a:endParaRPr lang="en-US" sz="1000" dirty="0"/>
          </a:p>
        </p:txBody>
      </p: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4E0BDA22-661C-44C7-B225-D6BBA7234897}"/>
              </a:ext>
            </a:extLst>
          </p:cNvPr>
          <p:cNvCxnSpPr>
            <a:cxnSpLocks/>
          </p:cNvCxnSpPr>
          <p:nvPr/>
        </p:nvCxnSpPr>
        <p:spPr>
          <a:xfrm flipH="1">
            <a:off x="1437548" y="1918448"/>
            <a:ext cx="319946" cy="3045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>
            <a:extLst>
              <a:ext uri="{FF2B5EF4-FFF2-40B4-BE49-F238E27FC236}">
                <a16:creationId xmlns:a16="http://schemas.microsoft.com/office/drawing/2014/main" id="{67B49B90-437C-4096-A550-63F3745070D4}"/>
              </a:ext>
            </a:extLst>
          </p:cNvPr>
          <p:cNvCxnSpPr>
            <a:cxnSpLocks/>
          </p:cNvCxnSpPr>
          <p:nvPr/>
        </p:nvCxnSpPr>
        <p:spPr>
          <a:xfrm>
            <a:off x="694020" y="1427521"/>
            <a:ext cx="358724" cy="34800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4" name="TextBox 433">
            <a:extLst>
              <a:ext uri="{FF2B5EF4-FFF2-40B4-BE49-F238E27FC236}">
                <a16:creationId xmlns:a16="http://schemas.microsoft.com/office/drawing/2014/main" id="{DA8C4DE0-04DC-4925-A174-E575E4234B3D}"/>
              </a:ext>
            </a:extLst>
          </p:cNvPr>
          <p:cNvSpPr txBox="1"/>
          <p:nvPr/>
        </p:nvSpPr>
        <p:spPr>
          <a:xfrm>
            <a:off x="2732748" y="1080833"/>
            <a:ext cx="117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Final year 11 exams</a:t>
            </a:r>
            <a:endParaRPr lang="en-US" sz="1000" dirty="0"/>
          </a:p>
        </p:txBody>
      </p:sp>
      <p:pic>
        <p:nvPicPr>
          <p:cNvPr id="154" name="Picture 153" descr="A close up of a logo&#10;&#10;Description automatically generated">
            <a:extLst>
              <a:ext uri="{FF2B5EF4-FFF2-40B4-BE49-F238E27FC236}">
                <a16:creationId xmlns:a16="http://schemas.microsoft.com/office/drawing/2014/main" id="{653F3261-1003-4119-85F0-D28DC44742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803" y="788097"/>
            <a:ext cx="369727" cy="369727"/>
          </a:xfrm>
          <a:prstGeom prst="rect">
            <a:avLst/>
          </a:prstGeom>
        </p:spPr>
      </p:pic>
      <p:sp>
        <p:nvSpPr>
          <p:cNvPr id="344" name="TextBox 343">
            <a:extLst>
              <a:ext uri="{FF2B5EF4-FFF2-40B4-BE49-F238E27FC236}">
                <a16:creationId xmlns:a16="http://schemas.microsoft.com/office/drawing/2014/main" id="{D8DD8933-4F47-4395-B7BE-62E25F499121}"/>
              </a:ext>
            </a:extLst>
          </p:cNvPr>
          <p:cNvSpPr txBox="1"/>
          <p:nvPr/>
        </p:nvSpPr>
        <p:spPr>
          <a:xfrm>
            <a:off x="4839198" y="-30315"/>
            <a:ext cx="1398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/>
              <a:t>A-Levels  - </a:t>
            </a:r>
          </a:p>
          <a:p>
            <a:r>
              <a:rPr lang="en-US" sz="1000" b="1" dirty="0" smtClean="0"/>
              <a:t>Ancient History</a:t>
            </a:r>
          </a:p>
          <a:p>
            <a:r>
              <a:rPr lang="en-US" sz="1000" b="1" dirty="0" smtClean="0"/>
              <a:t>Modern History</a:t>
            </a:r>
          </a:p>
          <a:p>
            <a:r>
              <a:rPr lang="en-US" sz="1000" b="1" dirty="0" smtClean="0"/>
              <a:t>Classical Civilization</a:t>
            </a:r>
          </a:p>
          <a:p>
            <a:r>
              <a:rPr lang="en-US" sz="1000" b="1" dirty="0" smtClean="0"/>
              <a:t>Law</a:t>
            </a:r>
          </a:p>
          <a:p>
            <a:r>
              <a:rPr lang="en-US" sz="1000" b="1" dirty="0" smtClean="0"/>
              <a:t>Politics</a:t>
            </a:r>
            <a:endParaRPr lang="en-US" sz="1000" b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C9B431-FC91-4426-B6FD-27D1DED2D619}"/>
              </a:ext>
            </a:extLst>
          </p:cNvPr>
          <p:cNvCxnSpPr/>
          <p:nvPr/>
        </p:nvCxnSpPr>
        <p:spPr>
          <a:xfrm flipV="1">
            <a:off x="4393440" y="135350"/>
            <a:ext cx="405496" cy="337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C6A44F2-4F81-4E47-ABB2-7BA13106EFE6}"/>
              </a:ext>
            </a:extLst>
          </p:cNvPr>
          <p:cNvCxnSpPr/>
          <p:nvPr/>
        </p:nvCxnSpPr>
        <p:spPr>
          <a:xfrm flipV="1">
            <a:off x="6787202" y="275293"/>
            <a:ext cx="23093" cy="164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TextBox 357">
            <a:extLst>
              <a:ext uri="{FF2B5EF4-FFF2-40B4-BE49-F238E27FC236}">
                <a16:creationId xmlns:a16="http://schemas.microsoft.com/office/drawing/2014/main" id="{5E912C46-C944-47C1-8CFE-6D3944C82E9F}"/>
              </a:ext>
            </a:extLst>
          </p:cNvPr>
          <p:cNvSpPr txBox="1"/>
          <p:nvPr/>
        </p:nvSpPr>
        <p:spPr>
          <a:xfrm>
            <a:off x="6245168" y="77720"/>
            <a:ext cx="7966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Archeologist</a:t>
            </a:r>
            <a:endParaRPr lang="en-US" sz="800" b="1" dirty="0"/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D45B1932-8706-425E-8083-9FB06210276E}"/>
              </a:ext>
            </a:extLst>
          </p:cNvPr>
          <p:cNvSpPr txBox="1"/>
          <p:nvPr/>
        </p:nvSpPr>
        <p:spPr>
          <a:xfrm>
            <a:off x="7022335" y="153513"/>
            <a:ext cx="529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Business executive</a:t>
            </a:r>
            <a:endParaRPr lang="en-US" sz="800" b="1" dirty="0"/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F34F296C-DD48-4456-AD94-A9B09D608022}"/>
              </a:ext>
            </a:extLst>
          </p:cNvPr>
          <p:cNvSpPr txBox="1"/>
          <p:nvPr/>
        </p:nvSpPr>
        <p:spPr>
          <a:xfrm>
            <a:off x="7376834" y="407272"/>
            <a:ext cx="66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Legal legislator</a:t>
            </a:r>
            <a:endParaRPr lang="en-US" sz="800" b="1" dirty="0"/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31FA97C8-3847-40B5-86EB-CC7C91D47517}"/>
              </a:ext>
            </a:extLst>
          </p:cNvPr>
          <p:cNvSpPr txBox="1"/>
          <p:nvPr/>
        </p:nvSpPr>
        <p:spPr>
          <a:xfrm>
            <a:off x="7478378" y="775131"/>
            <a:ext cx="66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Civil Servant</a:t>
            </a:r>
            <a:endParaRPr lang="en-US" sz="800" b="1" dirty="0"/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A3E159B0-A921-41DC-8A59-2FA0AFD2D12F}"/>
              </a:ext>
            </a:extLst>
          </p:cNvPr>
          <p:cNvSpPr txBox="1"/>
          <p:nvPr/>
        </p:nvSpPr>
        <p:spPr>
          <a:xfrm>
            <a:off x="7045099" y="1029718"/>
            <a:ext cx="663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PR</a:t>
            </a:r>
            <a:endParaRPr lang="en-US" sz="800" b="1" dirty="0"/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A36C1AD0-2611-4ACD-95B2-10D8014D3C5E}"/>
              </a:ext>
            </a:extLst>
          </p:cNvPr>
          <p:cNvSpPr txBox="1"/>
          <p:nvPr/>
        </p:nvSpPr>
        <p:spPr>
          <a:xfrm>
            <a:off x="6525566" y="1156938"/>
            <a:ext cx="663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Diplomats</a:t>
            </a:r>
            <a:endParaRPr lang="en-US" sz="800" b="1" dirty="0"/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F50C7ADC-5C82-4C77-95E6-F6CC5939E6A1}"/>
              </a:ext>
            </a:extLst>
          </p:cNvPr>
          <p:cNvSpPr txBox="1"/>
          <p:nvPr/>
        </p:nvSpPr>
        <p:spPr>
          <a:xfrm>
            <a:off x="5802111" y="573588"/>
            <a:ext cx="663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Dentist</a:t>
            </a:r>
          </a:p>
        </p:txBody>
      </p:sp>
      <p:cxnSp>
        <p:nvCxnSpPr>
          <p:cNvPr id="385" name="Straight Arrow Connector 384">
            <a:extLst>
              <a:ext uri="{FF2B5EF4-FFF2-40B4-BE49-F238E27FC236}">
                <a16:creationId xmlns:a16="http://schemas.microsoft.com/office/drawing/2014/main" id="{E6143B01-CDAA-4F12-B05E-20D56E88F70B}"/>
              </a:ext>
            </a:extLst>
          </p:cNvPr>
          <p:cNvCxnSpPr>
            <a:cxnSpLocks/>
          </p:cNvCxnSpPr>
          <p:nvPr/>
        </p:nvCxnSpPr>
        <p:spPr>
          <a:xfrm flipH="1">
            <a:off x="6245168" y="625115"/>
            <a:ext cx="348277" cy="45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Arrow Connector 440">
            <a:extLst>
              <a:ext uri="{FF2B5EF4-FFF2-40B4-BE49-F238E27FC236}">
                <a16:creationId xmlns:a16="http://schemas.microsoft.com/office/drawing/2014/main" id="{2E062432-DE5A-44B8-8736-9706FFAB00FC}"/>
              </a:ext>
            </a:extLst>
          </p:cNvPr>
          <p:cNvCxnSpPr>
            <a:cxnSpLocks/>
            <a:endCxn id="369" idx="0"/>
          </p:cNvCxnSpPr>
          <p:nvPr/>
        </p:nvCxnSpPr>
        <p:spPr>
          <a:xfrm>
            <a:off x="6745846" y="777515"/>
            <a:ext cx="111455" cy="379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Arrow Connector 441">
            <a:extLst>
              <a:ext uri="{FF2B5EF4-FFF2-40B4-BE49-F238E27FC236}">
                <a16:creationId xmlns:a16="http://schemas.microsoft.com/office/drawing/2014/main" id="{4D632BDC-85A7-4DBD-8047-7C76482B243C}"/>
              </a:ext>
            </a:extLst>
          </p:cNvPr>
          <p:cNvCxnSpPr>
            <a:cxnSpLocks/>
          </p:cNvCxnSpPr>
          <p:nvPr/>
        </p:nvCxnSpPr>
        <p:spPr>
          <a:xfrm>
            <a:off x="6745846" y="777515"/>
            <a:ext cx="465244" cy="291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Arrow Connector 442">
            <a:extLst>
              <a:ext uri="{FF2B5EF4-FFF2-40B4-BE49-F238E27FC236}">
                <a16:creationId xmlns:a16="http://schemas.microsoft.com/office/drawing/2014/main" id="{9996812B-9423-4FAE-9DF0-34E5181E4031}"/>
              </a:ext>
            </a:extLst>
          </p:cNvPr>
          <p:cNvCxnSpPr>
            <a:cxnSpLocks/>
            <a:endCxn id="366" idx="1"/>
          </p:cNvCxnSpPr>
          <p:nvPr/>
        </p:nvCxnSpPr>
        <p:spPr>
          <a:xfrm>
            <a:off x="6948062" y="777476"/>
            <a:ext cx="530316" cy="166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Arrow Connector 443">
            <a:extLst>
              <a:ext uri="{FF2B5EF4-FFF2-40B4-BE49-F238E27FC236}">
                <a16:creationId xmlns:a16="http://schemas.microsoft.com/office/drawing/2014/main" id="{24C3C030-2B19-46FE-B283-D315F8407637}"/>
              </a:ext>
            </a:extLst>
          </p:cNvPr>
          <p:cNvCxnSpPr>
            <a:cxnSpLocks/>
          </p:cNvCxnSpPr>
          <p:nvPr/>
        </p:nvCxnSpPr>
        <p:spPr>
          <a:xfrm flipV="1">
            <a:off x="6745846" y="521411"/>
            <a:ext cx="648366" cy="25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Arrow Connector 444">
            <a:extLst>
              <a:ext uri="{FF2B5EF4-FFF2-40B4-BE49-F238E27FC236}">
                <a16:creationId xmlns:a16="http://schemas.microsoft.com/office/drawing/2014/main" id="{B13018EA-2141-4FA6-8B07-A4038DD30F1C}"/>
              </a:ext>
            </a:extLst>
          </p:cNvPr>
          <p:cNvCxnSpPr>
            <a:cxnSpLocks/>
          </p:cNvCxnSpPr>
          <p:nvPr/>
        </p:nvCxnSpPr>
        <p:spPr>
          <a:xfrm flipV="1">
            <a:off x="6745846" y="302759"/>
            <a:ext cx="387540" cy="474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Arrow Connector 445">
            <a:extLst>
              <a:ext uri="{FF2B5EF4-FFF2-40B4-BE49-F238E27FC236}">
                <a16:creationId xmlns:a16="http://schemas.microsoft.com/office/drawing/2014/main" id="{9D762BD7-6BF2-4C7D-9B14-3B4A98EBFBA0}"/>
              </a:ext>
            </a:extLst>
          </p:cNvPr>
          <p:cNvCxnSpPr>
            <a:cxnSpLocks/>
          </p:cNvCxnSpPr>
          <p:nvPr/>
        </p:nvCxnSpPr>
        <p:spPr>
          <a:xfrm flipH="1">
            <a:off x="6238019" y="929915"/>
            <a:ext cx="660227" cy="366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8" name="TextBox 447">
            <a:extLst>
              <a:ext uri="{FF2B5EF4-FFF2-40B4-BE49-F238E27FC236}">
                <a16:creationId xmlns:a16="http://schemas.microsoft.com/office/drawing/2014/main" id="{21A56DE2-F8EA-4E7C-8E8B-10951EEF2000}"/>
              </a:ext>
            </a:extLst>
          </p:cNvPr>
          <p:cNvSpPr txBox="1"/>
          <p:nvPr/>
        </p:nvSpPr>
        <p:spPr>
          <a:xfrm>
            <a:off x="5707254" y="1269167"/>
            <a:ext cx="847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AND MANY MORE!</a:t>
            </a: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DE2A2FA7-54EE-497A-992D-EE868B13BCED}"/>
              </a:ext>
            </a:extLst>
          </p:cNvPr>
          <p:cNvSpPr/>
          <p:nvPr/>
        </p:nvSpPr>
        <p:spPr>
          <a:xfrm>
            <a:off x="6331816" y="390997"/>
            <a:ext cx="943910" cy="6009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Careers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1542" y="16925073"/>
            <a:ext cx="7518755" cy="6869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Key Stage 1 and 2 Knowledge and Key skills:</a:t>
            </a:r>
          </a:p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Enquiry skills. Knowledge and concepts, develop an even deeper understanding of people’s and societies. </a:t>
            </a:r>
            <a:endParaRPr lang="en-GB" sz="1400" dirty="0">
              <a:solidFill>
                <a:schemeClr val="accent1"/>
              </a:solidFill>
            </a:endParaRPr>
          </a:p>
        </p:txBody>
      </p:sp>
      <p:pic>
        <p:nvPicPr>
          <p:cNvPr id="9" name="Picture 2" descr="https://static.thenounproject.com/png/2484315-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957" y="14799832"/>
            <a:ext cx="644777" cy="64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static.thenounproject.com/png/2006344-2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508" y="15948129"/>
            <a:ext cx="796324" cy="79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https://static.thenounproject.com/png/1043255-20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228" y="14430256"/>
            <a:ext cx="983953" cy="98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6" descr="https://static.thenounproject.com/png/1050490-20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6" y="14868940"/>
            <a:ext cx="858061" cy="85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8" descr="https://static.thenounproject.com/png/125479-20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03" y="12701930"/>
            <a:ext cx="938388" cy="9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" name="Rectangle 449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815407" y="8975151"/>
            <a:ext cx="5841604" cy="6549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7449354" y="8522806"/>
            <a:ext cx="1214980" cy="13048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7618511" y="8733670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7584164" y="8877370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7629296" y="8955466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9</a:t>
            </a:r>
          </a:p>
        </p:txBody>
      </p:sp>
      <p:pic>
        <p:nvPicPr>
          <p:cNvPr id="91" name="Picture 22" descr="https://static.thenounproject.com/png/1202079-20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554" y="13973655"/>
            <a:ext cx="578874" cy="57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5E294C-3CC3-42DA-838A-6653714A48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59623" y="14759830"/>
            <a:ext cx="697996" cy="1744991"/>
          </a:xfrm>
          <a:prstGeom prst="rect">
            <a:avLst/>
          </a:prstGeom>
        </p:spPr>
      </p:pic>
      <p:cxnSp>
        <p:nvCxnSpPr>
          <p:cNvPr id="539" name="Straight Connector 538">
            <a:extLst>
              <a:ext uri="{FF2B5EF4-FFF2-40B4-BE49-F238E27FC236}">
                <a16:creationId xmlns:a16="http://schemas.microsoft.com/office/drawing/2014/main" id="{BBD94BE1-975F-46D7-9A05-07FE1B11442A}"/>
              </a:ext>
            </a:extLst>
          </p:cNvPr>
          <p:cNvCxnSpPr>
            <a:cxnSpLocks/>
          </p:cNvCxnSpPr>
          <p:nvPr/>
        </p:nvCxnSpPr>
        <p:spPr>
          <a:xfrm flipV="1">
            <a:off x="4184783" y="9204591"/>
            <a:ext cx="0" cy="55273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Connector 556">
            <a:extLst>
              <a:ext uri="{FF2B5EF4-FFF2-40B4-BE49-F238E27FC236}">
                <a16:creationId xmlns:a16="http://schemas.microsoft.com/office/drawing/2014/main" id="{6D2CA6D4-B783-4475-9FB8-1D76F9FB7BB6}"/>
              </a:ext>
            </a:extLst>
          </p:cNvPr>
          <p:cNvCxnSpPr>
            <a:cxnSpLocks/>
          </p:cNvCxnSpPr>
          <p:nvPr/>
        </p:nvCxnSpPr>
        <p:spPr>
          <a:xfrm>
            <a:off x="5707254" y="8619010"/>
            <a:ext cx="0" cy="61488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" name="TextBox 450">
            <a:extLst>
              <a:ext uri="{FF2B5EF4-FFF2-40B4-BE49-F238E27FC236}">
                <a16:creationId xmlns:a16="http://schemas.microsoft.com/office/drawing/2014/main" id="{2BDA3C6A-1115-43B8-B1DF-500029C13D39}"/>
              </a:ext>
            </a:extLst>
          </p:cNvPr>
          <p:cNvSpPr txBox="1"/>
          <p:nvPr/>
        </p:nvSpPr>
        <p:spPr>
          <a:xfrm>
            <a:off x="3313970" y="9757323"/>
            <a:ext cx="17416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Why did most people in Manchester die before the age of 20? </a:t>
            </a:r>
            <a:r>
              <a:rPr lang="en-US" sz="1000" dirty="0" err="1" smtClean="0"/>
              <a:t>Contd</a:t>
            </a:r>
            <a:r>
              <a:rPr lang="en-US" sz="1000" dirty="0" smtClean="0"/>
              <a:t>’</a:t>
            </a:r>
            <a:endParaRPr lang="en-US" sz="1000" dirty="0"/>
          </a:p>
        </p:txBody>
      </p:sp>
      <p:pic>
        <p:nvPicPr>
          <p:cNvPr id="97" name="Picture 26" descr="https://static.thenounproject.com/png/92465-200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417" y="11715185"/>
            <a:ext cx="945017" cy="94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30" descr="https://static.thenounproject.com/png/1654453-200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239" y="10354244"/>
            <a:ext cx="893612" cy="89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static.thenounproject.com/png/1050500-200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7" y="10510021"/>
            <a:ext cx="944500" cy="9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static.thenounproject.com/png/21312-200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608" y="8024040"/>
            <a:ext cx="833038" cy="83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3" name="Arrow: Curved Right 1">
            <a:extLst>
              <a:ext uri="{FF2B5EF4-FFF2-40B4-BE49-F238E27FC236}">
                <a16:creationId xmlns:a16="http://schemas.microsoft.com/office/drawing/2014/main" id="{7A2FCFE3-83E6-42E9-A239-6F2CFE60F22A}"/>
              </a:ext>
            </a:extLst>
          </p:cNvPr>
          <p:cNvSpPr/>
          <p:nvPr/>
        </p:nvSpPr>
        <p:spPr>
          <a:xfrm rot="10492504">
            <a:off x="8478611" y="9245974"/>
            <a:ext cx="685490" cy="2999080"/>
          </a:xfrm>
          <a:prstGeom prst="curvedRightArrow">
            <a:avLst>
              <a:gd name="adj1" fmla="val 10302"/>
              <a:gd name="adj2" fmla="val 22804"/>
              <a:gd name="adj3" fmla="val 26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D2AF0F6E-F5DD-438E-BF4B-7DE2E633D5E8}"/>
              </a:ext>
            </a:extLst>
          </p:cNvPr>
          <p:cNvSpPr txBox="1"/>
          <p:nvPr/>
        </p:nvSpPr>
        <p:spPr>
          <a:xfrm>
            <a:off x="8193979" y="10044799"/>
            <a:ext cx="835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Recap of learning from year 9 in years 7 and 8</a:t>
            </a:r>
            <a:endParaRPr lang="en-US" sz="1200" b="1" dirty="0"/>
          </a:p>
        </p:txBody>
      </p:sp>
      <p:pic>
        <p:nvPicPr>
          <p:cNvPr id="1068" name="Picture 44" descr="https://static.thenounproject.com/png/203995-200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587" y="6199217"/>
            <a:ext cx="1028412" cy="102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s://static.thenounproject.com/png/94433-200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987" y="13349323"/>
            <a:ext cx="542914" cy="5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https://static.thenounproject.com/png/141672-200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921" y="5716711"/>
            <a:ext cx="1109462" cy="110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https://static.thenounproject.com/png/132850-200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7" y="4792680"/>
            <a:ext cx="946875" cy="94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8" name="Straight Arrow Connector 457">
            <a:extLst>
              <a:ext uri="{FF2B5EF4-FFF2-40B4-BE49-F238E27FC236}">
                <a16:creationId xmlns:a16="http://schemas.microsoft.com/office/drawing/2014/main" id="{40C9B431-FC91-4426-B6FD-27D1DED2D619}"/>
              </a:ext>
            </a:extLst>
          </p:cNvPr>
          <p:cNvCxnSpPr/>
          <p:nvPr/>
        </p:nvCxnSpPr>
        <p:spPr>
          <a:xfrm flipH="1">
            <a:off x="4729986" y="950991"/>
            <a:ext cx="218423" cy="427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" name="TextBox 459">
            <a:extLst>
              <a:ext uri="{FF2B5EF4-FFF2-40B4-BE49-F238E27FC236}">
                <a16:creationId xmlns:a16="http://schemas.microsoft.com/office/drawing/2014/main" id="{D8DD8933-4F47-4395-B7BE-62E25F499121}"/>
              </a:ext>
            </a:extLst>
          </p:cNvPr>
          <p:cNvSpPr txBox="1"/>
          <p:nvPr/>
        </p:nvSpPr>
        <p:spPr>
          <a:xfrm>
            <a:off x="3967514" y="1384907"/>
            <a:ext cx="13988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Undergraduate degree</a:t>
            </a:r>
            <a:endParaRPr lang="en-US" sz="1000" b="1" dirty="0"/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id="{8DE42EC3-2202-4C16-BBAD-4F193384D3CB}"/>
              </a:ext>
            </a:extLst>
          </p:cNvPr>
          <p:cNvSpPr/>
          <p:nvPr/>
        </p:nvSpPr>
        <p:spPr>
          <a:xfrm>
            <a:off x="5201420" y="1581779"/>
            <a:ext cx="1354136" cy="279510"/>
          </a:xfrm>
          <a:prstGeom prst="curvedUpArrow">
            <a:avLst>
              <a:gd name="adj1" fmla="val 25000"/>
              <a:gd name="adj2" fmla="val 38316"/>
              <a:gd name="adj3" fmla="val 155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 rot="5400000">
            <a:off x="7251685" y="5671840"/>
            <a:ext cx="3366087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Key Knowledge and Skills Transfer </a:t>
            </a:r>
            <a:r>
              <a:rPr lang="en-US" sz="1000" dirty="0" smtClean="0"/>
              <a:t>Y9 to 10/11:</a:t>
            </a:r>
          </a:p>
          <a:p>
            <a:pPr algn="ctr"/>
            <a:r>
              <a:rPr lang="en-US" sz="1000" dirty="0" smtClean="0"/>
              <a:t> </a:t>
            </a:r>
            <a:r>
              <a:rPr lang="en-US" sz="1000" dirty="0"/>
              <a:t>• chronology, </a:t>
            </a:r>
            <a:r>
              <a:rPr lang="en-US" sz="1000" dirty="0" smtClean="0"/>
              <a:t>individuals</a:t>
            </a:r>
            <a:r>
              <a:rPr lang="en-US" sz="1000" dirty="0"/>
              <a:t>, events, developments and issues </a:t>
            </a:r>
            <a:endParaRPr lang="en-US" sz="1000" dirty="0" smtClean="0"/>
          </a:p>
          <a:p>
            <a:pPr algn="ctr"/>
            <a:r>
              <a:rPr lang="en-US" sz="1000" dirty="0" smtClean="0"/>
              <a:t>• </a:t>
            </a:r>
            <a:r>
              <a:rPr lang="en-US" sz="1000" dirty="0"/>
              <a:t>first order historical concepts such as ‘constitution’, ‘nation’, ‘revolution’, ‘society’ </a:t>
            </a:r>
            <a:endParaRPr lang="en-US" sz="1000" dirty="0" smtClean="0"/>
          </a:p>
          <a:p>
            <a:pPr algn="ctr"/>
            <a:r>
              <a:rPr lang="en-US" sz="1000" dirty="0" smtClean="0"/>
              <a:t>• </a:t>
            </a:r>
            <a:r>
              <a:rPr lang="en-US" sz="1000" dirty="0"/>
              <a:t>selecting, </a:t>
            </a:r>
            <a:r>
              <a:rPr lang="en-US" sz="1000" dirty="0" smtClean="0"/>
              <a:t>organizing </a:t>
            </a:r>
            <a:r>
              <a:rPr lang="en-US" sz="1000" dirty="0"/>
              <a:t>and communicating knowledge and understanding in written narratives, descriptions and analyses, reaching substantiated conclusions • Second order concepts continuity, change, cause, consequence, significance and similarity and </a:t>
            </a:r>
            <a:endParaRPr lang="en-GB" sz="1000" dirty="0"/>
          </a:p>
        </p:txBody>
      </p:sp>
      <p:pic>
        <p:nvPicPr>
          <p:cNvPr id="1082" name="Picture 58" descr="https://static.thenounproject.com/png/1519584-200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839" y="7258438"/>
            <a:ext cx="631211" cy="63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https://static.thenounproject.com/png/1002943-200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446" y="7227629"/>
            <a:ext cx="887126" cy="88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https://static.thenounproject.com/png/94433-200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2" y="7227629"/>
            <a:ext cx="820021" cy="82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3" name="TextBox 462">
            <a:extLst>
              <a:ext uri="{FF2B5EF4-FFF2-40B4-BE49-F238E27FC236}">
                <a16:creationId xmlns:a16="http://schemas.microsoft.com/office/drawing/2014/main" id="{DD5AE278-FF5D-4322-AFCB-64E79C2446C3}"/>
              </a:ext>
            </a:extLst>
          </p:cNvPr>
          <p:cNvSpPr txBox="1"/>
          <p:nvPr/>
        </p:nvSpPr>
        <p:spPr>
          <a:xfrm>
            <a:off x="5476138" y="1921914"/>
            <a:ext cx="1596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P3 Weimar &amp; Nazi Germany – Nazi control</a:t>
            </a:r>
            <a:endParaRPr lang="en-US" sz="1000" dirty="0"/>
          </a:p>
        </p:txBody>
      </p: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37302295-72BE-431B-B9C3-1137E730A8D0}"/>
              </a:ext>
            </a:extLst>
          </p:cNvPr>
          <p:cNvCxnSpPr>
            <a:cxnSpLocks/>
          </p:cNvCxnSpPr>
          <p:nvPr/>
        </p:nvCxnSpPr>
        <p:spPr>
          <a:xfrm flipH="1">
            <a:off x="7398381" y="2287391"/>
            <a:ext cx="347160" cy="27309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9637F0F5-2C07-45EA-BAFE-6D32F9DD4CDF}"/>
              </a:ext>
            </a:extLst>
          </p:cNvPr>
          <p:cNvCxnSpPr>
            <a:cxnSpLocks/>
          </p:cNvCxnSpPr>
          <p:nvPr/>
        </p:nvCxnSpPr>
        <p:spPr>
          <a:xfrm>
            <a:off x="6395494" y="2308554"/>
            <a:ext cx="0" cy="47688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8" name="TextBox 467">
            <a:extLst>
              <a:ext uri="{FF2B5EF4-FFF2-40B4-BE49-F238E27FC236}">
                <a16:creationId xmlns:a16="http://schemas.microsoft.com/office/drawing/2014/main" id="{DD5AE278-FF5D-4322-AFCB-64E79C2446C3}"/>
              </a:ext>
            </a:extLst>
          </p:cNvPr>
          <p:cNvSpPr txBox="1"/>
          <p:nvPr/>
        </p:nvSpPr>
        <p:spPr>
          <a:xfrm>
            <a:off x="7257243" y="1594121"/>
            <a:ext cx="1131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P3 Weimar &amp; Nazi Germany – Hitler’s rise to power</a:t>
            </a:r>
            <a:endParaRPr lang="en-US" sz="1000" dirty="0"/>
          </a:p>
        </p:txBody>
      </p:sp>
      <p:sp>
        <p:nvSpPr>
          <p:cNvPr id="469" name="TextBox 468">
            <a:extLst>
              <a:ext uri="{FF2B5EF4-FFF2-40B4-BE49-F238E27FC236}">
                <a16:creationId xmlns:a16="http://schemas.microsoft.com/office/drawing/2014/main" id="{DD5AE278-FF5D-4322-AFCB-64E79C2446C3}"/>
              </a:ext>
            </a:extLst>
          </p:cNvPr>
          <p:cNvSpPr txBox="1"/>
          <p:nvPr/>
        </p:nvSpPr>
        <p:spPr>
          <a:xfrm>
            <a:off x="5222201" y="3153626"/>
            <a:ext cx="1253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P3 Weimar &amp; Nazi Germany – Life in Nazi Germany</a:t>
            </a:r>
            <a:endParaRPr lang="en-US" sz="1000" dirty="0"/>
          </a:p>
        </p:txBody>
      </p:sp>
      <p:sp>
        <p:nvSpPr>
          <p:cNvPr id="470" name="TextBox 469">
            <a:extLst>
              <a:ext uri="{FF2B5EF4-FFF2-40B4-BE49-F238E27FC236}">
                <a16:creationId xmlns:a16="http://schemas.microsoft.com/office/drawing/2014/main" id="{2DA7E727-F444-4E57-982B-7476EBE72970}"/>
              </a:ext>
            </a:extLst>
          </p:cNvPr>
          <p:cNvSpPr txBox="1"/>
          <p:nvPr/>
        </p:nvSpPr>
        <p:spPr>
          <a:xfrm>
            <a:off x="2701965" y="1646873"/>
            <a:ext cx="1111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P2 – Elizabethan England – Challenges to Elizabeth </a:t>
            </a:r>
            <a:endParaRPr lang="en-US" sz="1000" dirty="0"/>
          </a:p>
        </p:txBody>
      </p:sp>
      <p:sp>
        <p:nvSpPr>
          <p:cNvPr id="471" name="TextBox 470">
            <a:extLst>
              <a:ext uri="{FF2B5EF4-FFF2-40B4-BE49-F238E27FC236}">
                <a16:creationId xmlns:a16="http://schemas.microsoft.com/office/drawing/2014/main" id="{2DA7E727-F444-4E57-982B-7476EBE72970}"/>
              </a:ext>
            </a:extLst>
          </p:cNvPr>
          <p:cNvSpPr txBox="1"/>
          <p:nvPr/>
        </p:nvSpPr>
        <p:spPr>
          <a:xfrm>
            <a:off x="1119067" y="3244541"/>
            <a:ext cx="1111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P2 – Elizabethan England – Elizabethan society</a:t>
            </a:r>
            <a:endParaRPr lang="en-US" sz="1000" dirty="0"/>
          </a:p>
        </p:txBody>
      </p:sp>
      <p:cxnSp>
        <p:nvCxnSpPr>
          <p:cNvPr id="700" name="Straight Connector 699">
            <a:extLst>
              <a:ext uri="{FF2B5EF4-FFF2-40B4-BE49-F238E27FC236}">
                <a16:creationId xmlns:a16="http://schemas.microsoft.com/office/drawing/2014/main" id="{0AB0D70E-B10F-4087-95B9-B201F518328B}"/>
              </a:ext>
            </a:extLst>
          </p:cNvPr>
          <p:cNvCxnSpPr>
            <a:cxnSpLocks/>
          </p:cNvCxnSpPr>
          <p:nvPr/>
        </p:nvCxnSpPr>
        <p:spPr>
          <a:xfrm flipV="1">
            <a:off x="1664960" y="2863356"/>
            <a:ext cx="586081" cy="34512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3" name="TextBox 472">
            <a:extLst>
              <a:ext uri="{FF2B5EF4-FFF2-40B4-BE49-F238E27FC236}">
                <a16:creationId xmlns:a16="http://schemas.microsoft.com/office/drawing/2014/main" id="{B4681FB8-AACA-407D-84FC-45AAD07A2A10}"/>
              </a:ext>
            </a:extLst>
          </p:cNvPr>
          <p:cNvSpPr txBox="1"/>
          <p:nvPr/>
        </p:nvSpPr>
        <p:spPr>
          <a:xfrm>
            <a:off x="15963" y="1164728"/>
            <a:ext cx="1096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P2 </a:t>
            </a:r>
            <a:r>
              <a:rPr lang="en-US" sz="1000" dirty="0" smtClean="0"/>
              <a:t>American West – Development of the Great Plains</a:t>
            </a:r>
            <a:endParaRPr lang="en-US" sz="1000" dirty="0"/>
          </a:p>
        </p:txBody>
      </p: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67B49B90-437C-4096-A550-63F3745070D4}"/>
              </a:ext>
            </a:extLst>
          </p:cNvPr>
          <p:cNvCxnSpPr>
            <a:cxnSpLocks/>
          </p:cNvCxnSpPr>
          <p:nvPr/>
        </p:nvCxnSpPr>
        <p:spPr>
          <a:xfrm>
            <a:off x="1062355" y="643827"/>
            <a:ext cx="291009" cy="32451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5" name="TextBox 474">
            <a:extLst>
              <a:ext uri="{FF2B5EF4-FFF2-40B4-BE49-F238E27FC236}">
                <a16:creationId xmlns:a16="http://schemas.microsoft.com/office/drawing/2014/main" id="{B4681FB8-AACA-407D-84FC-45AAD07A2A10}"/>
              </a:ext>
            </a:extLst>
          </p:cNvPr>
          <p:cNvSpPr txBox="1"/>
          <p:nvPr/>
        </p:nvSpPr>
        <p:spPr>
          <a:xfrm>
            <a:off x="236087" y="237713"/>
            <a:ext cx="780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P2 </a:t>
            </a:r>
            <a:r>
              <a:rPr lang="en-US" sz="1000" dirty="0" smtClean="0"/>
              <a:t>American West – Conflict and Conquest</a:t>
            </a:r>
            <a:endParaRPr lang="en-US" sz="1000" dirty="0"/>
          </a:p>
        </p:txBody>
      </p:sp>
      <p:pic>
        <p:nvPicPr>
          <p:cNvPr id="1088" name="Picture 64" descr="https://static.thenounproject.com/png/2521859-200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055" y="5256445"/>
            <a:ext cx="854167" cy="85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https://static.thenounproject.com/png/11880-200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717" y="4142699"/>
            <a:ext cx="588881" cy="48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https://static.thenounproject.com/png/1290631-200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846" y="5578609"/>
            <a:ext cx="601184" cy="60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https://static.thenounproject.com/png/2476316-200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628" y="4156271"/>
            <a:ext cx="667705" cy="66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https://static.thenounproject.com/png/1592659-200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720" y="3426986"/>
            <a:ext cx="862899" cy="86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7" name="Straight Connector 476">
            <a:extLst>
              <a:ext uri="{FF2B5EF4-FFF2-40B4-BE49-F238E27FC236}">
                <a16:creationId xmlns:a16="http://schemas.microsoft.com/office/drawing/2014/main" id="{37302295-72BE-431B-B9C3-1137E730A8D0}"/>
              </a:ext>
            </a:extLst>
          </p:cNvPr>
          <p:cNvCxnSpPr>
            <a:cxnSpLocks/>
          </p:cNvCxnSpPr>
          <p:nvPr/>
        </p:nvCxnSpPr>
        <p:spPr>
          <a:xfrm flipV="1">
            <a:off x="7743451" y="3049965"/>
            <a:ext cx="514935" cy="30694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" name="TextBox 481">
            <a:extLst>
              <a:ext uri="{FF2B5EF4-FFF2-40B4-BE49-F238E27FC236}">
                <a16:creationId xmlns:a16="http://schemas.microsoft.com/office/drawing/2014/main" id="{DD5AE278-FF5D-4322-AFCB-64E79C2446C3}"/>
              </a:ext>
            </a:extLst>
          </p:cNvPr>
          <p:cNvSpPr txBox="1"/>
          <p:nvPr/>
        </p:nvSpPr>
        <p:spPr>
          <a:xfrm>
            <a:off x="6798489" y="3072244"/>
            <a:ext cx="1131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P3 Weimar &amp; Nazi Germany – Weimar Germany</a:t>
            </a:r>
            <a:endParaRPr lang="en-US" sz="1000" dirty="0"/>
          </a:p>
        </p:txBody>
      </p:sp>
      <p:pic>
        <p:nvPicPr>
          <p:cNvPr id="1098" name="Picture 74" descr="https://static.thenounproject.com/png/2322359-200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190" y="3464526"/>
            <a:ext cx="637500" cy="63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76" descr="https://static.thenounproject.com/png/99588-200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55889" y="1761888"/>
            <a:ext cx="674453" cy="67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78" descr="https://static.thenounproject.com/png/978652-200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908" y="2241527"/>
            <a:ext cx="708708" cy="70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Picture 80" descr="https://static.thenounproject.com/png/26903-200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163" y="3228638"/>
            <a:ext cx="679155" cy="7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" name="Picture 82" descr="https://static.thenounproject.com/png/620556-20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666" y="1752838"/>
            <a:ext cx="576243" cy="57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8" name="Picture 84" descr="https://static.thenounproject.com/png/50024-200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46" y="2979635"/>
            <a:ext cx="841725" cy="8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0" name="Picture 86" descr="https://static.thenounproject.com/png/92465-200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98" y="1716614"/>
            <a:ext cx="852022" cy="85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2" name="Picture 88" descr="https://static.thenounproject.com/png/924636-200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97" y="32108"/>
            <a:ext cx="925944" cy="92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13612</TotalTime>
  <Words>461</Words>
  <Application>Microsoft Office PowerPoint</Application>
  <PresentationFormat>Custom</PresentationFormat>
  <Paragraphs>70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Michael Cunliffe</cp:lastModifiedBy>
  <cp:revision>295</cp:revision>
  <cp:lastPrinted>2018-09-02T17:44:52Z</cp:lastPrinted>
  <dcterms:created xsi:type="dcterms:W3CDTF">2018-02-08T08:28:53Z</dcterms:created>
  <dcterms:modified xsi:type="dcterms:W3CDTF">2021-04-19T18:02:23Z</dcterms:modified>
</cp:coreProperties>
</file>