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y Peacock" initials="K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510A"/>
    <a:srgbClr val="43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3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2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746061E-EC78-4830-AC0D-FED0BD83A8D0}"/>
              </a:ext>
            </a:extLst>
          </p:cNvPr>
          <p:cNvGrpSpPr/>
          <p:nvPr/>
        </p:nvGrpSpPr>
        <p:grpSpPr>
          <a:xfrm>
            <a:off x="400050" y="240030"/>
            <a:ext cx="11349990" cy="537210"/>
            <a:chOff x="400050" y="240030"/>
            <a:chExt cx="11349990" cy="53721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62968F8-9E16-435C-B3E1-B5D5A03FB0D3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solidFill>
              <a:srgbClr val="43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3DD933B-5452-44E2-BCBB-065DB7AF569D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AQA </a:t>
              </a:r>
              <a:r>
                <a:rPr lang="en-GB" sz="2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French</a:t>
              </a:r>
              <a:endParaRPr lang="en-GB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2654151" y="933993"/>
            <a:ext cx="6412230" cy="461665"/>
          </a:xfrm>
          <a:prstGeom prst="roundRect">
            <a:avLst/>
          </a:prstGeom>
          <a:solidFill>
            <a:srgbClr val="F65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entury Gothic" panose="020B0502020202020204" pitchFamily="34" charset="0"/>
              </a:rPr>
              <a:t>Overview of the AQA GCSE Course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680484" y="1775637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Paper 1: Listening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Foundation – 35 minutes / 40 marks</a:t>
            </a:r>
          </a:p>
          <a:p>
            <a:r>
              <a:rPr lang="en-GB" dirty="0">
                <a:latin typeface="Century Gothic" panose="020B0502020202020204" pitchFamily="34" charset="0"/>
              </a:rPr>
              <a:t>Higher – 45 minutes / 50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6510A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E38FB-312D-446D-A77F-C593DDE67A48}"/>
              </a:ext>
            </a:extLst>
          </p:cNvPr>
          <p:cNvSpPr txBox="1"/>
          <p:nvPr/>
        </p:nvSpPr>
        <p:spPr>
          <a:xfrm>
            <a:off x="680484" y="4203404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Paper 2: Speaking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Foundation – 7 - 9 mins / 60 marks</a:t>
            </a:r>
          </a:p>
          <a:p>
            <a:r>
              <a:rPr lang="en-GB" dirty="0">
                <a:latin typeface="Century Gothic" panose="020B0502020202020204" pitchFamily="34" charset="0"/>
              </a:rPr>
              <a:t>Higher – 10 -12 mins / 60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6510A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397ADA-04DD-46D8-A8E9-515F842EDA84}"/>
              </a:ext>
            </a:extLst>
          </p:cNvPr>
          <p:cNvSpPr txBox="1"/>
          <p:nvPr/>
        </p:nvSpPr>
        <p:spPr>
          <a:xfrm>
            <a:off x="6712689" y="1775637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Paper 3: Reading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Foundation – 45 mins / 60 marks</a:t>
            </a:r>
          </a:p>
          <a:p>
            <a:r>
              <a:rPr lang="en-GB" dirty="0">
                <a:latin typeface="Century Gothic" panose="020B0502020202020204" pitchFamily="34" charset="0"/>
              </a:rPr>
              <a:t>Higher – 60 mins / 60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6510A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96489-8D1D-41D8-BEEE-1815D773EEA2}"/>
              </a:ext>
            </a:extLst>
          </p:cNvPr>
          <p:cNvSpPr txBox="1"/>
          <p:nvPr/>
        </p:nvSpPr>
        <p:spPr>
          <a:xfrm>
            <a:off x="6673703" y="4203403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Paper 4: </a:t>
            </a:r>
            <a:r>
              <a:rPr lang="en-GB" b="1" dirty="0" smtClean="0">
                <a:latin typeface="Century Gothic" panose="020B0502020202020204" pitchFamily="34" charset="0"/>
              </a:rPr>
              <a:t>Writing</a:t>
            </a:r>
            <a:endParaRPr lang="en-GB" b="1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Foundation – 1 hour / 60 marks</a:t>
            </a:r>
          </a:p>
          <a:p>
            <a:r>
              <a:rPr lang="en-GB" dirty="0">
                <a:latin typeface="Century Gothic" panose="020B0502020202020204" pitchFamily="34" charset="0"/>
              </a:rPr>
              <a:t>Higher – 1 hour 15 / 60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6510A"/>
                </a:solidFill>
                <a:latin typeface="Century Gothic" panose="020B0502020202020204" pitchFamily="34" charset="0"/>
              </a:rPr>
              <a:t>25% GCSE</a:t>
            </a:r>
          </a:p>
        </p:txBody>
      </p:sp>
    </p:spTree>
    <p:extLst>
      <p:ext uri="{BB962C8B-B14F-4D97-AF65-F5344CB8AC3E}">
        <p14:creationId xmlns:p14="http://schemas.microsoft.com/office/powerpoint/2010/main" val="36029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746061E-EC78-4830-AC0D-FED0BD83A8D0}"/>
              </a:ext>
            </a:extLst>
          </p:cNvPr>
          <p:cNvGrpSpPr/>
          <p:nvPr/>
        </p:nvGrpSpPr>
        <p:grpSpPr>
          <a:xfrm>
            <a:off x="400050" y="240030"/>
            <a:ext cx="11349990" cy="537210"/>
            <a:chOff x="400050" y="240030"/>
            <a:chExt cx="11349990" cy="53721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62968F8-9E16-435C-B3E1-B5D5A03FB0D3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solidFill>
              <a:srgbClr val="43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3DD933B-5452-44E2-BCBB-065DB7AF569D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AQA </a:t>
              </a:r>
              <a:r>
                <a:rPr lang="en-GB" sz="2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French</a:t>
              </a:r>
              <a:endParaRPr lang="en-GB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680484" y="1180214"/>
            <a:ext cx="11069556" cy="5005626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Speaking Exam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Foundation</a:t>
            </a:r>
            <a:r>
              <a:rPr lang="en-GB" dirty="0">
                <a:latin typeface="Century Gothic" panose="020B0502020202020204" pitchFamily="34" charset="0"/>
              </a:rPr>
              <a:t>: 7 – 9 minutes + preparation time</a:t>
            </a:r>
          </a:p>
          <a:p>
            <a:r>
              <a:rPr lang="en-GB" b="1" dirty="0">
                <a:latin typeface="Century Gothic" panose="020B0502020202020204" pitchFamily="34" charset="0"/>
              </a:rPr>
              <a:t>Higher: </a:t>
            </a:r>
            <a:r>
              <a:rPr lang="en-GB" dirty="0">
                <a:latin typeface="Century Gothic" panose="020B0502020202020204" pitchFamily="34" charset="0"/>
              </a:rPr>
              <a:t>10 – 12 minutes + preparation time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Format is the same for both tiers but with different stimulus and timings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Part 1: Role Play</a:t>
            </a:r>
          </a:p>
          <a:p>
            <a:r>
              <a:rPr lang="en-GB" dirty="0">
                <a:latin typeface="Century Gothic" panose="020B0502020202020204" pitchFamily="34" charset="0"/>
              </a:rPr>
              <a:t>15 Marks (Foundation &amp; Higher 2 minutes)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Part 2: Photo Card</a:t>
            </a:r>
          </a:p>
          <a:p>
            <a:r>
              <a:rPr lang="en-GB" dirty="0">
                <a:latin typeface="Century Gothic" panose="020B0502020202020204" pitchFamily="34" charset="0"/>
              </a:rPr>
              <a:t>15 Marks (Foundation: 2 minutes, Higher: 3 minutes)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Part 3: General Conversation</a:t>
            </a:r>
          </a:p>
          <a:p>
            <a:r>
              <a:rPr lang="en-GB" dirty="0">
                <a:latin typeface="Century Gothic" panose="020B0502020202020204" pitchFamily="34" charset="0"/>
              </a:rPr>
              <a:t>30 marks (Foundation: 3-5 minutes, Higher: 5-7 minutes)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746061E-EC78-4830-AC0D-FED0BD83A8D0}"/>
              </a:ext>
            </a:extLst>
          </p:cNvPr>
          <p:cNvGrpSpPr/>
          <p:nvPr/>
        </p:nvGrpSpPr>
        <p:grpSpPr>
          <a:xfrm>
            <a:off x="400050" y="240030"/>
            <a:ext cx="11349990" cy="537210"/>
            <a:chOff x="400050" y="240030"/>
            <a:chExt cx="11349990" cy="53721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62968F8-9E16-435C-B3E1-B5D5A03FB0D3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solidFill>
              <a:srgbClr val="43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3DD933B-5452-44E2-BCBB-065DB7AF569D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AQA </a:t>
              </a:r>
              <a:r>
                <a:rPr lang="en-GB" sz="2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French</a:t>
              </a:r>
              <a:endParaRPr lang="en-GB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659529" y="852785"/>
            <a:ext cx="5415516" cy="5873234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Foundation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1: Photo Card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four sentences in response to a photo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8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2: short passage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approximately 40 words in response to four brief bullet points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16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3: Translation from English into </a:t>
            </a:r>
            <a:r>
              <a:rPr lang="en-GB" sz="1600" b="1" dirty="0" smtClean="0">
                <a:latin typeface="Century Gothic" panose="020B0502020202020204" pitchFamily="34" charset="0"/>
              </a:rPr>
              <a:t>French </a:t>
            </a:r>
            <a:r>
              <a:rPr lang="en-GB" sz="1600" dirty="0" smtClean="0">
                <a:latin typeface="Century Gothic" panose="020B0502020202020204" pitchFamily="34" charset="0"/>
              </a:rPr>
              <a:t>Minimum </a:t>
            </a:r>
            <a:r>
              <a:rPr lang="en-GB" sz="1600" dirty="0">
                <a:latin typeface="Century Gothic" panose="020B0502020202020204" pitchFamily="34" charset="0"/>
              </a:rPr>
              <a:t>35 words to be translated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10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4 – Writing Task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approximately 90 words in response to four compulsory detailed bullet points. There is a choice from two questions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16 marks</a:t>
            </a:r>
            <a:endParaRPr lang="en-GB" b="1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9C2BD6-6764-4F56-B0B5-3E4030877087}"/>
              </a:ext>
            </a:extLst>
          </p:cNvPr>
          <p:cNvSpPr txBox="1"/>
          <p:nvPr/>
        </p:nvSpPr>
        <p:spPr>
          <a:xfrm>
            <a:off x="6334524" y="852785"/>
            <a:ext cx="5415516" cy="5380196"/>
          </a:xfrm>
          <a:prstGeom prst="round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Higher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1 – Writing Task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approximately 90 words in response to four compulsory detailed bullet points. There is a choice from two questions.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16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2: Open Ended Writing Task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approximately 150 words in response to two detailed bullet points. There is a choice from two questions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32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3: Translation from English into </a:t>
            </a:r>
            <a:r>
              <a:rPr lang="en-GB" sz="1600" b="1" dirty="0" smtClean="0">
                <a:latin typeface="Century Gothic" panose="020B0502020202020204" pitchFamily="34" charset="0"/>
              </a:rPr>
              <a:t>French </a:t>
            </a:r>
            <a:r>
              <a:rPr lang="en-GB" sz="1600" dirty="0">
                <a:latin typeface="Century Gothic" panose="020B0502020202020204" pitchFamily="34" charset="0"/>
              </a:rPr>
              <a:t>Minimum 50 words to be translated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12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95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746061E-EC78-4830-AC0D-FED0BD83A8D0}"/>
              </a:ext>
            </a:extLst>
          </p:cNvPr>
          <p:cNvGrpSpPr/>
          <p:nvPr/>
        </p:nvGrpSpPr>
        <p:grpSpPr>
          <a:xfrm>
            <a:off x="400050" y="240030"/>
            <a:ext cx="11349990" cy="537210"/>
            <a:chOff x="400050" y="240030"/>
            <a:chExt cx="11349990" cy="53721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62968F8-9E16-435C-B3E1-B5D5A03FB0D3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solidFill>
              <a:srgbClr val="43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3DD933B-5452-44E2-BCBB-065DB7AF569D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AQA </a:t>
              </a:r>
              <a:r>
                <a:rPr lang="en-GB" sz="2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French</a:t>
              </a:r>
              <a:endParaRPr lang="en-GB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4238402" y="852785"/>
            <a:ext cx="3441849" cy="461665"/>
          </a:xfrm>
          <a:prstGeom prst="roundRect">
            <a:avLst/>
          </a:prstGeom>
          <a:solidFill>
            <a:srgbClr val="F65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entury Gothic" panose="020B0502020202020204" pitchFamily="34" charset="0"/>
              </a:rPr>
              <a:t>Course Content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680484" y="1775637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Theme 1: Identity &amp; Culture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Family &amp;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Free time &amp;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Customs &amp; Festivals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E38FB-312D-446D-A77F-C593DDE67A48}"/>
              </a:ext>
            </a:extLst>
          </p:cNvPr>
          <p:cNvSpPr txBox="1"/>
          <p:nvPr/>
        </p:nvSpPr>
        <p:spPr>
          <a:xfrm>
            <a:off x="680484" y="4203404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Theme 2: Local, national &amp; global areas of interest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Travel &amp; 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Home &amp; Local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Social &amp; Global Areas of Interest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397ADA-04DD-46D8-A8E9-515F842EDA84}"/>
              </a:ext>
            </a:extLst>
          </p:cNvPr>
          <p:cNvSpPr txBox="1"/>
          <p:nvPr/>
        </p:nvSpPr>
        <p:spPr>
          <a:xfrm>
            <a:off x="6712689" y="1775637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Theme 3: Current &amp; future study &amp; employment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Education &amp;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World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Future Plans</a:t>
            </a:r>
          </a:p>
        </p:txBody>
      </p:sp>
    </p:spTree>
    <p:extLst>
      <p:ext uri="{BB962C8B-B14F-4D97-AF65-F5344CB8AC3E}">
        <p14:creationId xmlns:p14="http://schemas.microsoft.com/office/powerpoint/2010/main" val="14380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746061E-EC78-4830-AC0D-FED0BD83A8D0}"/>
              </a:ext>
            </a:extLst>
          </p:cNvPr>
          <p:cNvGrpSpPr/>
          <p:nvPr/>
        </p:nvGrpSpPr>
        <p:grpSpPr>
          <a:xfrm>
            <a:off x="400050" y="240030"/>
            <a:ext cx="11349990" cy="537210"/>
            <a:chOff x="400050" y="240030"/>
            <a:chExt cx="11349990" cy="53721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662968F8-9E16-435C-B3E1-B5D5A03FB0D3}"/>
                </a:ext>
              </a:extLst>
            </p:cNvPr>
            <p:cNvSpPr/>
            <p:nvPr/>
          </p:nvSpPr>
          <p:spPr>
            <a:xfrm>
              <a:off x="400050" y="240030"/>
              <a:ext cx="11349990" cy="537210"/>
            </a:xfrm>
            <a:prstGeom prst="roundRect">
              <a:avLst/>
            </a:prstGeom>
            <a:solidFill>
              <a:srgbClr val="43549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3DD933B-5452-44E2-BCBB-065DB7AF569D}"/>
                </a:ext>
              </a:extLst>
            </p:cNvPr>
            <p:cNvSpPr txBox="1"/>
            <p:nvPr/>
          </p:nvSpPr>
          <p:spPr>
            <a:xfrm>
              <a:off x="800100" y="315575"/>
              <a:ext cx="10549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AQA </a:t>
              </a:r>
              <a:r>
                <a:rPr lang="en-GB" sz="2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French</a:t>
              </a:r>
              <a:endParaRPr lang="en-GB" sz="2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4238402" y="852785"/>
            <a:ext cx="3441849" cy="461665"/>
          </a:xfrm>
          <a:prstGeom prst="roundRect">
            <a:avLst/>
          </a:prstGeom>
          <a:solidFill>
            <a:srgbClr val="F65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Century Gothic" panose="020B0502020202020204" pitchFamily="34" charset="0"/>
              </a:rPr>
              <a:t>Get Into Good Habits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301256" y="1536799"/>
            <a:ext cx="11589488" cy="5005626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The key to been a successful language learner is to practice it little and often. Start doing these things today to ensure you get the grade you want at the end of your GCSE.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entury Gothic" panose="020B0502020202020204" pitchFamily="34" charset="0"/>
              </a:rPr>
              <a:t>Practice vocabulary: </a:t>
            </a:r>
            <a:r>
              <a:rPr lang="en-GB" dirty="0">
                <a:latin typeface="Century Gothic" panose="020B0502020202020204" pitchFamily="34" charset="0"/>
              </a:rPr>
              <a:t>keep a vocabulary book, start making vocabulary flashcards or practice online using </a:t>
            </a:r>
            <a:r>
              <a:rPr lang="en-GB" dirty="0" err="1" smtClean="0">
                <a:latin typeface="Century Gothic" panose="020B0502020202020204" pitchFamily="34" charset="0"/>
              </a:rPr>
              <a:t>languagesonline</a:t>
            </a:r>
            <a:r>
              <a:rPr lang="en-GB" dirty="0" smtClean="0">
                <a:latin typeface="Century Gothic" panose="020B0502020202020204" pitchFamily="34" charset="0"/>
              </a:rPr>
              <a:t>, </a:t>
            </a:r>
            <a:r>
              <a:rPr lang="en-GB" dirty="0" err="1" smtClean="0">
                <a:latin typeface="Century Gothic" panose="020B0502020202020204" pitchFamily="34" charset="0"/>
              </a:rPr>
              <a:t>Senecalearning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or </a:t>
            </a:r>
            <a:r>
              <a:rPr lang="en-GB" dirty="0" err="1">
                <a:latin typeface="Century Gothic" panose="020B0502020202020204" pitchFamily="34" charset="0"/>
              </a:rPr>
              <a:t>quizlet</a:t>
            </a:r>
            <a:r>
              <a:rPr lang="en-GB" dirty="0">
                <a:latin typeface="Century Gothic" panose="020B0502020202020204" pitchFamily="34" charset="0"/>
              </a:rPr>
              <a:t>. It doesn’t matter which method you decide to use, just start doing it now! It is impossible to cram for a language exam. Aim to do 10 minutes of vocabulary 2 or 3 times a week to ensure you are confident for the exam.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entury Gothic" panose="020B0502020202020204" pitchFamily="34" charset="0"/>
              </a:rPr>
              <a:t>Grammar: </a:t>
            </a:r>
            <a:r>
              <a:rPr lang="en-GB" dirty="0">
                <a:latin typeface="Century Gothic" panose="020B0502020202020204" pitchFamily="34" charset="0"/>
              </a:rPr>
              <a:t>learn your verb endings. Test yourself weekly. Again you could make flashcards or go online to practice. Grammar is key to been able to communicate in the writing &amp; speaking exams.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entury Gothic" panose="020B0502020202020204" pitchFamily="34" charset="0"/>
              </a:rPr>
              <a:t>Make revision notes: </a:t>
            </a:r>
            <a:r>
              <a:rPr lang="en-GB" dirty="0">
                <a:latin typeface="Century Gothic" panose="020B0502020202020204" pitchFamily="34" charset="0"/>
              </a:rPr>
              <a:t>when you finish a unit make a </a:t>
            </a:r>
            <a:r>
              <a:rPr lang="en-GB">
                <a:latin typeface="Century Gothic" panose="020B0502020202020204" pitchFamily="34" charset="0"/>
              </a:rPr>
              <a:t>mind </a:t>
            </a:r>
            <a:r>
              <a:rPr lang="en-GB" smtClean="0">
                <a:latin typeface="Century Gothic" panose="020B0502020202020204" pitchFamily="34" charset="0"/>
              </a:rPr>
              <a:t>map/KO </a:t>
            </a:r>
            <a:r>
              <a:rPr lang="en-GB" dirty="0">
                <a:latin typeface="Century Gothic" panose="020B0502020202020204" pitchFamily="34" charset="0"/>
              </a:rPr>
              <a:t>of language/phrases you could use in your writing &amp; speaking exams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entury Gothic" panose="020B0502020202020204" pitchFamily="34" charset="0"/>
              </a:rPr>
              <a:t>Be organised: </a:t>
            </a:r>
            <a:r>
              <a:rPr lang="en-GB" dirty="0">
                <a:latin typeface="Century Gothic" panose="020B0502020202020204" pitchFamily="34" charset="0"/>
              </a:rPr>
              <a:t>Keep your books tidy and any handouts organised into a folder. This will make your life much easier when it comes to revision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entury Gothic" panose="020B0502020202020204" pitchFamily="34" charset="0"/>
              </a:rPr>
              <a:t>Use </a:t>
            </a:r>
            <a:r>
              <a:rPr lang="en-GB" b="1" dirty="0" smtClean="0">
                <a:latin typeface="Century Gothic" panose="020B0502020202020204" pitchFamily="34" charset="0"/>
              </a:rPr>
              <a:t>your French: </a:t>
            </a:r>
            <a:r>
              <a:rPr lang="en-GB" dirty="0">
                <a:latin typeface="Century Gothic" panose="020B0502020202020204" pitchFamily="34" charset="0"/>
              </a:rPr>
              <a:t>Read newspapers/magazines online. Listen to </a:t>
            </a:r>
            <a:r>
              <a:rPr lang="en-GB" dirty="0" smtClean="0">
                <a:latin typeface="Century Gothic" panose="020B0502020202020204" pitchFamily="34" charset="0"/>
              </a:rPr>
              <a:t>French </a:t>
            </a:r>
            <a:r>
              <a:rPr lang="en-GB" dirty="0">
                <a:latin typeface="Century Gothic" panose="020B0502020202020204" pitchFamily="34" charset="0"/>
              </a:rPr>
              <a:t>music. Watch </a:t>
            </a:r>
            <a:r>
              <a:rPr lang="en-GB" dirty="0" smtClean="0">
                <a:latin typeface="Century Gothic" panose="020B0502020202020204" pitchFamily="34" charset="0"/>
              </a:rPr>
              <a:t>French films</a:t>
            </a:r>
            <a:r>
              <a:rPr lang="en-GB" dirty="0">
                <a:latin typeface="Century Gothic" panose="020B0502020202020204" pitchFamily="34" charset="0"/>
              </a:rPr>
              <a:t>. Speak </a:t>
            </a:r>
            <a:r>
              <a:rPr lang="en-GB" dirty="0" smtClean="0">
                <a:latin typeface="Century Gothic" panose="020B0502020202020204" pitchFamily="34" charset="0"/>
              </a:rPr>
              <a:t>French. </a:t>
            </a:r>
            <a:r>
              <a:rPr lang="en-GB" dirty="0">
                <a:latin typeface="Century Gothic" panose="020B0502020202020204" pitchFamily="34" charset="0"/>
              </a:rPr>
              <a:t>You can only get better at a language by practicing it!</a:t>
            </a:r>
          </a:p>
        </p:txBody>
      </p:sp>
    </p:spTree>
    <p:extLst>
      <p:ext uri="{BB962C8B-B14F-4D97-AF65-F5344CB8AC3E}">
        <p14:creationId xmlns:p14="http://schemas.microsoft.com/office/powerpoint/2010/main" val="20940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630</Words>
  <Application>Microsoft Office PowerPoint</Application>
  <PresentationFormat>Widescreen</PresentationFormat>
  <Paragraphs>98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Anna Michalakakos</cp:lastModifiedBy>
  <cp:revision>40</cp:revision>
  <cp:lastPrinted>2018-08-14T15:32:18Z</cp:lastPrinted>
  <dcterms:created xsi:type="dcterms:W3CDTF">2018-04-30T12:53:34Z</dcterms:created>
  <dcterms:modified xsi:type="dcterms:W3CDTF">2021-07-06T13:14:22Z</dcterms:modified>
</cp:coreProperties>
</file>