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801600" cy="9601200" type="A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8827"/>
    <a:srgbClr val="AA72D4"/>
    <a:srgbClr val="9954CC"/>
    <a:srgbClr val="FF6969"/>
    <a:srgbClr val="FF37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0" d="100"/>
          <a:sy n="50" d="100"/>
        </p:scale>
        <p:origin x="12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smtClean="0"/>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0F039E-2417-44D4-AD28-84A8E6635BD9}" type="datetimeFigureOut">
              <a:rPr lang="en-GB" smtClean="0"/>
              <a:t>05/09/2017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3143831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0F039E-2417-44D4-AD28-84A8E6635BD9}" type="datetimeFigureOut">
              <a:rPr lang="en-GB" smtClean="0"/>
              <a:t>05/09/2017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266922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0F039E-2417-44D4-AD28-84A8E6635BD9}" type="datetimeFigureOut">
              <a:rPr lang="en-GB" smtClean="0"/>
              <a:t>05/09/2017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422746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0F039E-2417-44D4-AD28-84A8E6635BD9}" type="datetimeFigureOut">
              <a:rPr lang="en-GB" smtClean="0"/>
              <a:t>05/09/2017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266398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smtClean="0"/>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0F039E-2417-44D4-AD28-84A8E6635BD9}" type="datetimeFigureOut">
              <a:rPr lang="en-GB" smtClean="0"/>
              <a:t>05/09/2017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2518830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0F039E-2417-44D4-AD28-84A8E6635BD9}" type="datetimeFigureOut">
              <a:rPr lang="en-GB" smtClean="0"/>
              <a:t>05/09/2017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2000291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0F039E-2417-44D4-AD28-84A8E6635BD9}" type="datetimeFigureOut">
              <a:rPr lang="en-GB" smtClean="0"/>
              <a:t>05/09/2017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387365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0F039E-2417-44D4-AD28-84A8E6635BD9}" type="datetimeFigureOut">
              <a:rPr lang="en-GB" smtClean="0"/>
              <a:t>05/09/2017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68677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F039E-2417-44D4-AD28-84A8E6635BD9}" type="datetimeFigureOut">
              <a:rPr lang="en-GB" smtClean="0"/>
              <a:t>05/09/2017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3230428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490F039E-2417-44D4-AD28-84A8E6635BD9}" type="datetimeFigureOut">
              <a:rPr lang="en-GB" smtClean="0"/>
              <a:t>05/09/2017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866519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smtClean="0"/>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490F039E-2417-44D4-AD28-84A8E6635BD9}" type="datetimeFigureOut">
              <a:rPr lang="en-GB" smtClean="0"/>
              <a:t>05/09/2017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C5B263-A51C-443C-8DB3-102156D3F781}" type="slidenum">
              <a:rPr lang="en-GB" smtClean="0"/>
              <a:t>‹#›</a:t>
            </a:fld>
            <a:endParaRPr lang="en-GB"/>
          </a:p>
        </p:txBody>
      </p:sp>
    </p:spTree>
    <p:extLst>
      <p:ext uri="{BB962C8B-B14F-4D97-AF65-F5344CB8AC3E}">
        <p14:creationId xmlns:p14="http://schemas.microsoft.com/office/powerpoint/2010/main" val="988703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490F039E-2417-44D4-AD28-84A8E6635BD9}" type="datetimeFigureOut">
              <a:rPr lang="en-GB" smtClean="0"/>
              <a:t>05/09/2017</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7AC5B263-A51C-443C-8DB3-102156D3F781}" type="slidenum">
              <a:rPr lang="en-GB" smtClean="0"/>
              <a:t>‹#›</a:t>
            </a:fld>
            <a:endParaRPr lang="en-GB"/>
          </a:p>
        </p:txBody>
      </p:sp>
    </p:spTree>
    <p:extLst>
      <p:ext uri="{BB962C8B-B14F-4D97-AF65-F5344CB8AC3E}">
        <p14:creationId xmlns:p14="http://schemas.microsoft.com/office/powerpoint/2010/main" val="9022385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human lifespan banner"/>
          <p:cNvPicPr>
            <a:picLocks noChangeAspect="1" noChangeArrowheads="1"/>
          </p:cNvPicPr>
          <p:nvPr/>
        </p:nvPicPr>
        <p:blipFill>
          <a:blip r:embed="rId2">
            <a:duotone>
              <a:schemeClr val="accent3">
                <a:shade val="45000"/>
                <a:satMod val="135000"/>
              </a:schemeClr>
              <a:prstClr val="white"/>
            </a:duotone>
            <a:extLst>
              <a:ext uri="{BEBA8EAE-BF5A-486C-A8C5-ECC9F3942E4B}">
                <a14:imgProps xmlns:a14="http://schemas.microsoft.com/office/drawing/2010/main">
                  <a14:imgLayer r:embed="rId3">
                    <a14:imgEffect>
                      <a14:artisticPastelsSmooth/>
                    </a14:imgEffect>
                    <a14:imgEffect>
                      <a14:sharpenSoften amount="-500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0" y="-1"/>
            <a:ext cx="12801600" cy="174912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313668" y="0"/>
            <a:ext cx="10110267" cy="969496"/>
          </a:xfrm>
          <a:prstGeom prst="rect">
            <a:avLst/>
          </a:prstGeom>
          <a:noFill/>
        </p:spPr>
        <p:txBody>
          <a:bodyPr wrap="none" lIns="96012" tIns="48006" rIns="96012" bIns="48006">
            <a:spAutoFit/>
          </a:bodyPr>
          <a:lstStyle/>
          <a:p>
            <a:pPr algn="ctr"/>
            <a:r>
              <a:rPr lang="en-US" sz="567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BTEC Tech Health and Social Care</a:t>
            </a:r>
          </a:p>
        </p:txBody>
      </p:sp>
      <p:sp>
        <p:nvSpPr>
          <p:cNvPr id="5" name="Rectangle 4"/>
          <p:cNvSpPr/>
          <p:nvPr/>
        </p:nvSpPr>
        <p:spPr>
          <a:xfrm>
            <a:off x="3520615" y="969496"/>
            <a:ext cx="5696368" cy="707886"/>
          </a:xfrm>
          <a:prstGeom prst="rect">
            <a:avLst/>
          </a:prstGeom>
          <a:noFill/>
        </p:spPr>
        <p:txBody>
          <a:bodyPr wrap="none" lIns="91440" tIns="45720" rIns="91440" bIns="45720">
            <a:spAutoFit/>
          </a:bodyPr>
          <a:lstStyle/>
          <a:p>
            <a:pPr algn="ctr"/>
            <a:r>
              <a:rPr lang="en-US" sz="4000" b="1" smtClean="0">
                <a:ln w="6600">
                  <a:solidFill>
                    <a:schemeClr val="accent2"/>
                  </a:solidFill>
                  <a:prstDash val="solid"/>
                </a:ln>
                <a:solidFill>
                  <a:schemeClr val="accent2">
                    <a:lumMod val="60000"/>
                    <a:lumOff val="40000"/>
                  </a:schemeClr>
                </a:solidFill>
                <a:effectLst>
                  <a:outerShdw dist="38100" dir="2700000" algn="tl" rotWithShape="0">
                    <a:schemeClr val="accent2"/>
                  </a:outerShdw>
                </a:effectLst>
              </a:rPr>
              <a:t>Unit 1A </a:t>
            </a:r>
            <a:r>
              <a:rPr lang="en-US" sz="4000" b="1" dirty="0" smtClean="0">
                <a:ln w="6600">
                  <a:solidFill>
                    <a:schemeClr val="accent2"/>
                  </a:solidFill>
                  <a:prstDash val="solid"/>
                </a:ln>
                <a:solidFill>
                  <a:schemeClr val="accent2">
                    <a:lumMod val="60000"/>
                    <a:lumOff val="40000"/>
                  </a:schemeClr>
                </a:solidFill>
                <a:effectLst>
                  <a:outerShdw dist="38100" dir="2700000" algn="tl" rotWithShape="0">
                    <a:schemeClr val="accent2"/>
                  </a:outerShdw>
                </a:effectLst>
              </a:rPr>
              <a:t>– Human Lifespan</a:t>
            </a:r>
            <a:endParaRPr lang="en-US" sz="4000" b="1" dirty="0">
              <a:ln w="6600">
                <a:solidFill>
                  <a:schemeClr val="accent2"/>
                </a:solidFill>
                <a:prstDash val="solid"/>
              </a:ln>
              <a:solidFill>
                <a:schemeClr val="accent2">
                  <a:lumMod val="60000"/>
                  <a:lumOff val="40000"/>
                </a:schemeClr>
              </a:solidFill>
              <a:effectLst>
                <a:outerShdw dist="38100" dir="2700000" algn="tl" rotWithShape="0">
                  <a:schemeClr val="accent2"/>
                </a:outerShdw>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1371399049"/>
              </p:ext>
            </p:extLst>
          </p:nvPr>
        </p:nvGraphicFramePr>
        <p:xfrm>
          <a:off x="0" y="1749126"/>
          <a:ext cx="4644189" cy="2921657"/>
        </p:xfrm>
        <a:graphic>
          <a:graphicData uri="http://schemas.openxmlformats.org/drawingml/2006/table">
            <a:tbl>
              <a:tblPr firstRow="1" bandRow="1">
                <a:tableStyleId>{5C22544A-7EE6-4342-B048-85BDC9FD1C3A}</a:tableStyleId>
              </a:tblPr>
              <a:tblGrid>
                <a:gridCol w="1656802">
                  <a:extLst>
                    <a:ext uri="{9D8B030D-6E8A-4147-A177-3AD203B41FA5}">
                      <a16:colId xmlns:a16="http://schemas.microsoft.com/office/drawing/2014/main" val="4030426156"/>
                    </a:ext>
                  </a:extLst>
                </a:gridCol>
                <a:gridCol w="2987387">
                  <a:extLst>
                    <a:ext uri="{9D8B030D-6E8A-4147-A177-3AD203B41FA5}">
                      <a16:colId xmlns:a16="http://schemas.microsoft.com/office/drawing/2014/main" val="905449083"/>
                    </a:ext>
                  </a:extLst>
                </a:gridCol>
              </a:tblGrid>
              <a:tr h="440618">
                <a:tc gridSpan="2">
                  <a:txBody>
                    <a:bodyPr/>
                    <a:lstStyle/>
                    <a:p>
                      <a:pPr algn="ctr"/>
                      <a:r>
                        <a:rPr lang="en-GB" sz="1800" dirty="0" smtClean="0"/>
                        <a:t>The Spec!!!</a:t>
                      </a:r>
                      <a:endParaRPr lang="en-GB" sz="1800" dirty="0"/>
                    </a:p>
                  </a:txBody>
                  <a:tcPr/>
                </a:tc>
                <a:tc hMerge="1">
                  <a:txBody>
                    <a:bodyPr/>
                    <a:lstStyle/>
                    <a:p>
                      <a:endParaRPr lang="en-GB" dirty="0"/>
                    </a:p>
                  </a:txBody>
                  <a:tcPr/>
                </a:tc>
                <a:extLst>
                  <a:ext uri="{0D108BD9-81ED-4DB2-BD59-A6C34878D82A}">
                    <a16:rowId xmlns:a16="http://schemas.microsoft.com/office/drawing/2014/main" val="594964062"/>
                  </a:ext>
                </a:extLst>
              </a:tr>
              <a:tr h="1005841">
                <a:tc>
                  <a:txBody>
                    <a:bodyPr/>
                    <a:lstStyle/>
                    <a:p>
                      <a:r>
                        <a:rPr lang="en-GB" sz="1400" b="1" dirty="0" smtClean="0"/>
                        <a:t>PASS</a:t>
                      </a:r>
                      <a:endParaRPr lang="en-GB" sz="1400" b="1" dirty="0"/>
                    </a:p>
                  </a:txBody>
                  <a:tcPr/>
                </a:tc>
                <a:tc>
                  <a:txBody>
                    <a:bodyPr/>
                    <a:lstStyle/>
                    <a:p>
                      <a:r>
                        <a:rPr lang="en-GB" sz="1200" b="1" dirty="0" smtClean="0"/>
                        <a:t>Describe</a:t>
                      </a:r>
                      <a:r>
                        <a:rPr lang="en-GB" sz="1200" dirty="0" smtClean="0"/>
                        <a:t> growth and development across three life stages for a selected individual. </a:t>
                      </a:r>
                      <a:r>
                        <a:rPr lang="en-GB" sz="1200" b="1" dirty="0" smtClean="0"/>
                        <a:t>Explain</a:t>
                      </a:r>
                      <a:r>
                        <a:rPr lang="en-GB" sz="1200" dirty="0" smtClean="0"/>
                        <a:t> how different factors have affected growth and development of a selected individual</a:t>
                      </a:r>
                      <a:endParaRPr lang="en-GB" sz="1200" dirty="0"/>
                    </a:p>
                  </a:txBody>
                  <a:tcPr/>
                </a:tc>
                <a:extLst>
                  <a:ext uri="{0D108BD9-81ED-4DB2-BD59-A6C34878D82A}">
                    <a16:rowId xmlns:a16="http://schemas.microsoft.com/office/drawing/2014/main" val="2757839719"/>
                  </a:ext>
                </a:extLst>
              </a:tr>
              <a:tr h="652237">
                <a:tc>
                  <a:txBody>
                    <a:bodyPr/>
                    <a:lstStyle/>
                    <a:p>
                      <a:r>
                        <a:rPr lang="en-GB" sz="1400" b="1" dirty="0" smtClean="0"/>
                        <a:t>MERIT</a:t>
                      </a:r>
                      <a:endParaRPr lang="en-GB" sz="1400" b="1" dirty="0"/>
                    </a:p>
                  </a:txBody>
                  <a:tcPr/>
                </a:tc>
                <a:tc>
                  <a:txBody>
                    <a:bodyPr/>
                    <a:lstStyle/>
                    <a:p>
                      <a:r>
                        <a:rPr lang="en-GB" sz="1200" b="1" dirty="0" smtClean="0"/>
                        <a:t>Compare</a:t>
                      </a:r>
                      <a:r>
                        <a:rPr lang="en-GB" sz="1200" dirty="0" smtClean="0"/>
                        <a:t> the different factors that have affected growth and development across three life stages for a selected individual.</a:t>
                      </a:r>
                      <a:endParaRPr lang="en-GB" sz="1200" dirty="0"/>
                    </a:p>
                  </a:txBody>
                  <a:tcPr/>
                </a:tc>
                <a:extLst>
                  <a:ext uri="{0D108BD9-81ED-4DB2-BD59-A6C34878D82A}">
                    <a16:rowId xmlns:a16="http://schemas.microsoft.com/office/drawing/2014/main" val="2505487270"/>
                  </a:ext>
                </a:extLst>
              </a:tr>
              <a:tr h="822961">
                <a:tc>
                  <a:txBody>
                    <a:bodyPr/>
                    <a:lstStyle/>
                    <a:p>
                      <a:r>
                        <a:rPr lang="en-GB" sz="1400" b="1" dirty="0" smtClean="0"/>
                        <a:t>DISTINCTION</a:t>
                      </a:r>
                      <a:endParaRPr lang="en-GB" sz="1400" b="1" dirty="0"/>
                    </a:p>
                  </a:txBody>
                  <a:tcPr/>
                </a:tc>
                <a:tc>
                  <a:txBody>
                    <a:bodyPr/>
                    <a:lstStyle/>
                    <a:p>
                      <a:r>
                        <a:rPr lang="en-GB" sz="1200" b="1" dirty="0" smtClean="0"/>
                        <a:t>Assess</a:t>
                      </a:r>
                      <a:r>
                        <a:rPr lang="en-GB" sz="1200" dirty="0" smtClean="0"/>
                        <a:t> the</a:t>
                      </a:r>
                      <a:r>
                        <a:rPr lang="en-GB" sz="1200" baseline="0" dirty="0" smtClean="0"/>
                        <a:t> changing impact of different factors in the growth and development across three life stages of a selected individual. </a:t>
                      </a:r>
                      <a:endParaRPr lang="en-GB" sz="1200" dirty="0"/>
                    </a:p>
                  </a:txBody>
                  <a:tcPr/>
                </a:tc>
                <a:extLst>
                  <a:ext uri="{0D108BD9-81ED-4DB2-BD59-A6C34878D82A}">
                    <a16:rowId xmlns:a16="http://schemas.microsoft.com/office/drawing/2014/main" val="3935688865"/>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27971722"/>
              </p:ext>
            </p:extLst>
          </p:nvPr>
        </p:nvGraphicFramePr>
        <p:xfrm>
          <a:off x="4644189" y="1749129"/>
          <a:ext cx="4066674" cy="4124924"/>
        </p:xfrm>
        <a:graphic>
          <a:graphicData uri="http://schemas.openxmlformats.org/drawingml/2006/table">
            <a:tbl>
              <a:tblPr firstRow="1" bandRow="1">
                <a:tableStyleId>{775DCB02-9BB8-47FD-8907-85C794F793BA}</a:tableStyleId>
              </a:tblPr>
              <a:tblGrid>
                <a:gridCol w="1564957">
                  <a:extLst>
                    <a:ext uri="{9D8B030D-6E8A-4147-A177-3AD203B41FA5}">
                      <a16:colId xmlns:a16="http://schemas.microsoft.com/office/drawing/2014/main" val="4030426156"/>
                    </a:ext>
                  </a:extLst>
                </a:gridCol>
                <a:gridCol w="2501717">
                  <a:extLst>
                    <a:ext uri="{9D8B030D-6E8A-4147-A177-3AD203B41FA5}">
                      <a16:colId xmlns:a16="http://schemas.microsoft.com/office/drawing/2014/main" val="905449083"/>
                    </a:ext>
                  </a:extLst>
                </a:gridCol>
              </a:tblGrid>
              <a:tr h="443261">
                <a:tc gridSpan="2">
                  <a:txBody>
                    <a:bodyPr/>
                    <a:lstStyle/>
                    <a:p>
                      <a:pPr algn="ctr"/>
                      <a:r>
                        <a:rPr lang="en-GB" sz="1800" dirty="0" smtClean="0"/>
                        <a:t>Life Stages</a:t>
                      </a:r>
                      <a:endParaRPr lang="en-GB" sz="1800" dirty="0"/>
                    </a:p>
                  </a:txBody>
                  <a:tcPr/>
                </a:tc>
                <a:tc hMerge="1">
                  <a:txBody>
                    <a:bodyPr/>
                    <a:lstStyle/>
                    <a:p>
                      <a:endParaRPr lang="en-GB" dirty="0"/>
                    </a:p>
                  </a:txBody>
                  <a:tcPr/>
                </a:tc>
                <a:extLst>
                  <a:ext uri="{0D108BD9-81ED-4DB2-BD59-A6C34878D82A}">
                    <a16:rowId xmlns:a16="http://schemas.microsoft.com/office/drawing/2014/main" val="594964062"/>
                  </a:ext>
                </a:extLst>
              </a:tr>
              <a:tr h="456735">
                <a:tc>
                  <a:txBody>
                    <a:bodyPr/>
                    <a:lstStyle/>
                    <a:p>
                      <a:r>
                        <a:rPr lang="en-GB" sz="1400" b="1" dirty="0" smtClean="0"/>
                        <a:t>Infancy</a:t>
                      </a:r>
                      <a:endParaRPr lang="en-GB" sz="1400" b="1" dirty="0"/>
                    </a:p>
                  </a:txBody>
                  <a:tcPr/>
                </a:tc>
                <a:tc>
                  <a:txBody>
                    <a:bodyPr/>
                    <a:lstStyle/>
                    <a:p>
                      <a:r>
                        <a:rPr lang="en-GB" sz="1200" dirty="0" smtClean="0"/>
                        <a:t>0-2 years.</a:t>
                      </a:r>
                      <a:r>
                        <a:rPr lang="en-GB" sz="1200" baseline="0" dirty="0" smtClean="0"/>
                        <a:t> The development of fine and gross motor skills.</a:t>
                      </a:r>
                      <a:endParaRPr lang="en-GB" sz="1200" dirty="0"/>
                    </a:p>
                  </a:txBody>
                  <a:tcPr/>
                </a:tc>
                <a:extLst>
                  <a:ext uri="{0D108BD9-81ED-4DB2-BD59-A6C34878D82A}">
                    <a16:rowId xmlns:a16="http://schemas.microsoft.com/office/drawing/2014/main" val="2757839719"/>
                  </a:ext>
                </a:extLst>
              </a:tr>
              <a:tr h="481263">
                <a:tc>
                  <a:txBody>
                    <a:bodyPr/>
                    <a:lstStyle/>
                    <a:p>
                      <a:r>
                        <a:rPr lang="en-GB" sz="1400" b="1" dirty="0" smtClean="0"/>
                        <a:t>Early Childhood</a:t>
                      </a:r>
                      <a:endParaRPr lang="en-GB" sz="1400" b="1" dirty="0"/>
                    </a:p>
                  </a:txBody>
                  <a:tcPr/>
                </a:tc>
                <a:tc>
                  <a:txBody>
                    <a:bodyPr/>
                    <a:lstStyle/>
                    <a:p>
                      <a:r>
                        <a:rPr lang="en-GB" sz="1200" dirty="0" smtClean="0"/>
                        <a:t>3-8years. Learning to</a:t>
                      </a:r>
                      <a:r>
                        <a:rPr lang="en-GB" sz="1200" baseline="0" dirty="0" smtClean="0"/>
                        <a:t> play (solitary, parallel, social).</a:t>
                      </a:r>
                      <a:endParaRPr lang="en-GB" sz="1200" dirty="0"/>
                    </a:p>
                  </a:txBody>
                  <a:tcPr/>
                </a:tc>
                <a:extLst>
                  <a:ext uri="{0D108BD9-81ED-4DB2-BD59-A6C34878D82A}">
                    <a16:rowId xmlns:a16="http://schemas.microsoft.com/office/drawing/2014/main" val="2505487270"/>
                  </a:ext>
                </a:extLst>
              </a:tr>
              <a:tr h="433137">
                <a:tc>
                  <a:txBody>
                    <a:bodyPr/>
                    <a:lstStyle/>
                    <a:p>
                      <a:r>
                        <a:rPr lang="en-GB" sz="1400" b="1" dirty="0" smtClean="0"/>
                        <a:t>Adolescence</a:t>
                      </a:r>
                      <a:endParaRPr lang="en-GB" sz="1400" b="1" dirty="0"/>
                    </a:p>
                  </a:txBody>
                  <a:tcPr/>
                </a:tc>
                <a:tc>
                  <a:txBody>
                    <a:bodyPr/>
                    <a:lstStyle/>
                    <a:p>
                      <a:r>
                        <a:rPr lang="en-GB" sz="1200" dirty="0" smtClean="0"/>
                        <a:t>9-18years. Peer</a:t>
                      </a:r>
                      <a:r>
                        <a:rPr lang="en-GB" sz="1200" baseline="0" dirty="0" smtClean="0"/>
                        <a:t> groups develop, emotions are effected by hormones, building relationships, the onset of puberty.</a:t>
                      </a:r>
                      <a:endParaRPr lang="en-GB" sz="1200" dirty="0"/>
                    </a:p>
                  </a:txBody>
                  <a:tcPr/>
                </a:tc>
                <a:extLst>
                  <a:ext uri="{0D108BD9-81ED-4DB2-BD59-A6C34878D82A}">
                    <a16:rowId xmlns:a16="http://schemas.microsoft.com/office/drawing/2014/main" val="3935688865"/>
                  </a:ext>
                </a:extLst>
              </a:tr>
              <a:tr h="433137">
                <a:tc>
                  <a:txBody>
                    <a:bodyPr/>
                    <a:lstStyle/>
                    <a:p>
                      <a:r>
                        <a:rPr lang="en-GB" sz="1400" b="1" dirty="0" smtClean="0"/>
                        <a:t>Early Adulthood</a:t>
                      </a:r>
                      <a:endParaRPr lang="en-GB" sz="1400" b="1" dirty="0"/>
                    </a:p>
                  </a:txBody>
                  <a:tcPr/>
                </a:tc>
                <a:tc>
                  <a:txBody>
                    <a:bodyPr/>
                    <a:lstStyle/>
                    <a:p>
                      <a:r>
                        <a:rPr lang="en-GB" sz="1200" dirty="0" smtClean="0"/>
                        <a:t>19-45years. Starting a family, having attained full growth or maturity.</a:t>
                      </a:r>
                      <a:endParaRPr lang="en-GB" sz="1200" dirty="0"/>
                    </a:p>
                  </a:txBody>
                  <a:tcPr/>
                </a:tc>
                <a:extLst>
                  <a:ext uri="{0D108BD9-81ED-4DB2-BD59-A6C34878D82A}">
                    <a16:rowId xmlns:a16="http://schemas.microsoft.com/office/drawing/2014/main" val="1625619273"/>
                  </a:ext>
                </a:extLst>
              </a:tr>
              <a:tr h="433137">
                <a:tc>
                  <a:txBody>
                    <a:bodyPr/>
                    <a:lstStyle/>
                    <a:p>
                      <a:r>
                        <a:rPr lang="en-GB" sz="1400" b="1" dirty="0" smtClean="0"/>
                        <a:t>Middle Adulthood</a:t>
                      </a:r>
                      <a:endParaRPr lang="en-GB" sz="1400" b="1" dirty="0"/>
                    </a:p>
                  </a:txBody>
                  <a:tcPr/>
                </a:tc>
                <a:tc>
                  <a:txBody>
                    <a:bodyPr/>
                    <a:lstStyle/>
                    <a:p>
                      <a:r>
                        <a:rPr lang="en-GB" sz="1200" dirty="0" smtClean="0"/>
                        <a:t>46-65years.</a:t>
                      </a:r>
                      <a:r>
                        <a:rPr lang="en-GB" sz="1200" baseline="0" dirty="0" smtClean="0"/>
                        <a:t> An individual in the transitional age span between young adult and elderly, potential onset of midlife crisis..</a:t>
                      </a:r>
                      <a:endParaRPr lang="en-GB" sz="1200" dirty="0"/>
                    </a:p>
                  </a:txBody>
                  <a:tcPr/>
                </a:tc>
                <a:extLst>
                  <a:ext uri="{0D108BD9-81ED-4DB2-BD59-A6C34878D82A}">
                    <a16:rowId xmlns:a16="http://schemas.microsoft.com/office/drawing/2014/main" val="3186060669"/>
                  </a:ext>
                </a:extLst>
              </a:tr>
              <a:tr h="433137">
                <a:tc>
                  <a:txBody>
                    <a:bodyPr/>
                    <a:lstStyle/>
                    <a:p>
                      <a:r>
                        <a:rPr lang="en-GB" sz="1400" b="1" dirty="0" smtClean="0"/>
                        <a:t>Later Adulthood</a:t>
                      </a:r>
                      <a:endParaRPr lang="en-GB" sz="1400" b="1" dirty="0"/>
                    </a:p>
                  </a:txBody>
                  <a:tcPr/>
                </a:tc>
                <a:tc>
                  <a:txBody>
                    <a:bodyPr/>
                    <a:lstStyle/>
                    <a:p>
                      <a:r>
                        <a:rPr lang="en-GB" sz="1200" dirty="0" smtClean="0"/>
                        <a:t>65+years. Importance</a:t>
                      </a:r>
                      <a:r>
                        <a:rPr lang="en-GB" sz="1200" baseline="0" dirty="0" smtClean="0"/>
                        <a:t> of finding meaning and satisfaction in life, potential onset of dementia.</a:t>
                      </a:r>
                      <a:endParaRPr lang="en-GB" sz="1200" dirty="0"/>
                    </a:p>
                  </a:txBody>
                  <a:tcPr/>
                </a:tc>
                <a:extLst>
                  <a:ext uri="{0D108BD9-81ED-4DB2-BD59-A6C34878D82A}">
                    <a16:rowId xmlns:a16="http://schemas.microsoft.com/office/drawing/2014/main" val="141509154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961408158"/>
              </p:ext>
            </p:extLst>
          </p:nvPr>
        </p:nvGraphicFramePr>
        <p:xfrm>
          <a:off x="8710862" y="8136605"/>
          <a:ext cx="4090738" cy="1463040"/>
        </p:xfrm>
        <a:graphic>
          <a:graphicData uri="http://schemas.openxmlformats.org/drawingml/2006/table">
            <a:tbl>
              <a:tblPr firstRow="1" bandRow="1">
                <a:tableStyleId>{284E427A-3D55-4303-BF80-6455036E1DE7}</a:tableStyleId>
              </a:tblPr>
              <a:tblGrid>
                <a:gridCol w="1363579">
                  <a:extLst>
                    <a:ext uri="{9D8B030D-6E8A-4147-A177-3AD203B41FA5}">
                      <a16:colId xmlns:a16="http://schemas.microsoft.com/office/drawing/2014/main" val="4030426156"/>
                    </a:ext>
                  </a:extLst>
                </a:gridCol>
                <a:gridCol w="1363580">
                  <a:extLst>
                    <a:ext uri="{9D8B030D-6E8A-4147-A177-3AD203B41FA5}">
                      <a16:colId xmlns:a16="http://schemas.microsoft.com/office/drawing/2014/main" val="4289487510"/>
                    </a:ext>
                  </a:extLst>
                </a:gridCol>
                <a:gridCol w="1363579">
                  <a:extLst>
                    <a:ext uri="{9D8B030D-6E8A-4147-A177-3AD203B41FA5}">
                      <a16:colId xmlns:a16="http://schemas.microsoft.com/office/drawing/2014/main" val="1437139982"/>
                    </a:ext>
                  </a:extLst>
                </a:gridCol>
              </a:tblGrid>
              <a:tr h="294678">
                <a:tc gridSpan="3">
                  <a:txBody>
                    <a:bodyPr/>
                    <a:lstStyle/>
                    <a:p>
                      <a:pPr algn="ctr"/>
                      <a:r>
                        <a:rPr lang="en-GB" sz="1800" dirty="0" smtClean="0"/>
                        <a:t>Sentence Starters</a:t>
                      </a:r>
                      <a:endParaRPr lang="en-GB" sz="18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94964062"/>
                  </a:ext>
                </a:extLst>
              </a:tr>
              <a:tr h="245565">
                <a:tc>
                  <a:txBody>
                    <a:bodyPr/>
                    <a:lstStyle/>
                    <a:p>
                      <a:r>
                        <a:rPr lang="en-GB" sz="1350" b="0" dirty="0" smtClean="0"/>
                        <a:t>In addition to…</a:t>
                      </a:r>
                      <a:endParaRPr lang="en-GB" sz="1350" b="0" dirty="0"/>
                    </a:p>
                  </a:txBody>
                  <a:tcPr/>
                </a:tc>
                <a:tc>
                  <a:txBody>
                    <a:bodyPr/>
                    <a:lstStyle/>
                    <a:p>
                      <a:r>
                        <a:rPr lang="en-GB" sz="1350" b="0" dirty="0" smtClean="0"/>
                        <a:t>Alternatively…</a:t>
                      </a:r>
                      <a:endParaRPr lang="en-GB" sz="1350" b="0" dirty="0"/>
                    </a:p>
                  </a:txBody>
                  <a:tcPr/>
                </a:tc>
                <a:tc>
                  <a:txBody>
                    <a:bodyPr/>
                    <a:lstStyle/>
                    <a:p>
                      <a:r>
                        <a:rPr lang="en-GB" sz="1350" b="0" dirty="0" smtClean="0"/>
                        <a:t>For instance…</a:t>
                      </a:r>
                      <a:endParaRPr lang="en-GB" sz="1350" b="0" dirty="0"/>
                    </a:p>
                  </a:txBody>
                  <a:tcPr/>
                </a:tc>
                <a:extLst>
                  <a:ext uri="{0D108BD9-81ED-4DB2-BD59-A6C34878D82A}">
                    <a16:rowId xmlns:a16="http://schemas.microsoft.com/office/drawing/2014/main" val="2757839719"/>
                  </a:ext>
                </a:extLst>
              </a:tr>
              <a:tr h="245565">
                <a:tc>
                  <a:txBody>
                    <a:bodyPr/>
                    <a:lstStyle/>
                    <a:p>
                      <a:r>
                        <a:rPr lang="en-GB" sz="1350" b="0" dirty="0" smtClean="0"/>
                        <a:t>Another point…</a:t>
                      </a:r>
                      <a:endParaRPr lang="en-GB" sz="1350" b="0" dirty="0"/>
                    </a:p>
                  </a:txBody>
                  <a:tcPr/>
                </a:tc>
                <a:tc>
                  <a:txBody>
                    <a:bodyPr/>
                    <a:lstStyle/>
                    <a:p>
                      <a:r>
                        <a:rPr lang="en-GB" sz="1350" b="0" dirty="0" smtClean="0"/>
                        <a:t>For</a:t>
                      </a:r>
                      <a:r>
                        <a:rPr lang="en-GB" sz="1350" b="0" baseline="0" dirty="0" smtClean="0"/>
                        <a:t> example…</a:t>
                      </a:r>
                      <a:endParaRPr lang="en-GB" sz="1350" b="0" dirty="0"/>
                    </a:p>
                  </a:txBody>
                  <a:tcPr/>
                </a:tc>
                <a:tc>
                  <a:txBody>
                    <a:bodyPr/>
                    <a:lstStyle/>
                    <a:p>
                      <a:r>
                        <a:rPr lang="en-GB" sz="1350" b="0" dirty="0" smtClean="0"/>
                        <a:t>Whereas…</a:t>
                      </a:r>
                      <a:endParaRPr lang="en-GB" sz="1350" b="0" dirty="0"/>
                    </a:p>
                  </a:txBody>
                  <a:tcPr/>
                </a:tc>
                <a:extLst>
                  <a:ext uri="{0D108BD9-81ED-4DB2-BD59-A6C34878D82A}">
                    <a16:rowId xmlns:a16="http://schemas.microsoft.com/office/drawing/2014/main" val="2682840892"/>
                  </a:ext>
                </a:extLst>
              </a:tr>
              <a:tr h="417460">
                <a:tc>
                  <a:txBody>
                    <a:bodyPr/>
                    <a:lstStyle/>
                    <a:p>
                      <a:r>
                        <a:rPr lang="en-GB" sz="1350" b="0" dirty="0" smtClean="0"/>
                        <a:t>This can be illustrated by….</a:t>
                      </a:r>
                      <a:endParaRPr lang="en-GB" sz="1350" b="0" dirty="0"/>
                    </a:p>
                  </a:txBody>
                  <a:tcPr/>
                </a:tc>
                <a:tc>
                  <a:txBody>
                    <a:bodyPr/>
                    <a:lstStyle/>
                    <a:p>
                      <a:r>
                        <a:rPr lang="en-GB" sz="1350" b="0" dirty="0" smtClean="0"/>
                        <a:t>However…</a:t>
                      </a:r>
                      <a:endParaRPr lang="en-GB" sz="1350" b="0" dirty="0"/>
                    </a:p>
                  </a:txBody>
                  <a:tcPr/>
                </a:tc>
                <a:tc>
                  <a:txBody>
                    <a:bodyPr/>
                    <a:lstStyle/>
                    <a:p>
                      <a:r>
                        <a:rPr lang="en-GB" sz="1350" b="0" dirty="0" smtClean="0"/>
                        <a:t>Generally…</a:t>
                      </a:r>
                      <a:endParaRPr lang="en-GB" sz="1350" b="0" dirty="0"/>
                    </a:p>
                  </a:txBody>
                  <a:tcPr/>
                </a:tc>
                <a:extLst>
                  <a:ext uri="{0D108BD9-81ED-4DB2-BD59-A6C34878D82A}">
                    <a16:rowId xmlns:a16="http://schemas.microsoft.com/office/drawing/2014/main" val="1819779461"/>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518035941"/>
              </p:ext>
            </p:extLst>
          </p:nvPr>
        </p:nvGraphicFramePr>
        <p:xfrm>
          <a:off x="0" y="4649363"/>
          <a:ext cx="4644188" cy="4242209"/>
        </p:xfrm>
        <a:graphic>
          <a:graphicData uri="http://schemas.openxmlformats.org/drawingml/2006/table">
            <a:tbl>
              <a:tblPr firstRow="1" bandRow="1">
                <a:tableStyleId>{08FB837D-C827-4EFA-A057-4D05807E0F7C}</a:tableStyleId>
              </a:tblPr>
              <a:tblGrid>
                <a:gridCol w="1064030">
                  <a:extLst>
                    <a:ext uri="{9D8B030D-6E8A-4147-A177-3AD203B41FA5}">
                      <a16:colId xmlns:a16="http://schemas.microsoft.com/office/drawing/2014/main" val="4030426156"/>
                    </a:ext>
                  </a:extLst>
                </a:gridCol>
                <a:gridCol w="3580158">
                  <a:extLst>
                    <a:ext uri="{9D8B030D-6E8A-4147-A177-3AD203B41FA5}">
                      <a16:colId xmlns:a16="http://schemas.microsoft.com/office/drawing/2014/main" val="905449083"/>
                    </a:ext>
                  </a:extLst>
                </a:gridCol>
              </a:tblGrid>
              <a:tr h="371625">
                <a:tc gridSpan="2">
                  <a:txBody>
                    <a:bodyPr/>
                    <a:lstStyle/>
                    <a:p>
                      <a:pPr algn="ctr"/>
                      <a:r>
                        <a:rPr lang="en-GB" sz="1800" dirty="0" smtClean="0"/>
                        <a:t>Basics</a:t>
                      </a:r>
                      <a:endParaRPr lang="en-GB" sz="1800" dirty="0"/>
                    </a:p>
                  </a:txBody>
                  <a:tcPr/>
                </a:tc>
                <a:tc hMerge="1">
                  <a:txBody>
                    <a:bodyPr/>
                    <a:lstStyle/>
                    <a:p>
                      <a:endParaRPr lang="en-GB" dirty="0"/>
                    </a:p>
                  </a:txBody>
                  <a:tcPr/>
                </a:tc>
                <a:extLst>
                  <a:ext uri="{0D108BD9-81ED-4DB2-BD59-A6C34878D82A}">
                    <a16:rowId xmlns:a16="http://schemas.microsoft.com/office/drawing/2014/main" val="594964062"/>
                  </a:ext>
                </a:extLst>
              </a:tr>
              <a:tr h="481550">
                <a:tc>
                  <a:txBody>
                    <a:bodyPr/>
                    <a:lstStyle/>
                    <a:p>
                      <a:r>
                        <a:rPr lang="en-GB" sz="1400" b="1" dirty="0" smtClean="0"/>
                        <a:t>Identify</a:t>
                      </a:r>
                      <a:endParaRPr lang="en-GB" sz="1400" b="1"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dirty="0" smtClean="0"/>
                        <a:t>Establish or indicate who or what (someone or something) is.</a:t>
                      </a:r>
                      <a:endParaRPr lang="en-GB" sz="1200" b="1" dirty="0" smtClean="0"/>
                    </a:p>
                  </a:txBody>
                  <a:tcPr/>
                </a:tc>
                <a:extLst>
                  <a:ext uri="{0D108BD9-81ED-4DB2-BD59-A6C34878D82A}">
                    <a16:rowId xmlns:a16="http://schemas.microsoft.com/office/drawing/2014/main" val="2757839719"/>
                  </a:ext>
                </a:extLst>
              </a:tr>
              <a:tr h="481550">
                <a:tc>
                  <a:txBody>
                    <a:bodyPr/>
                    <a:lstStyle/>
                    <a:p>
                      <a:r>
                        <a:rPr lang="en-GB" sz="1400" b="1" dirty="0" smtClean="0"/>
                        <a:t>Describe</a:t>
                      </a:r>
                      <a:endParaRPr lang="en-GB" sz="1400" b="1"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dirty="0" smtClean="0"/>
                        <a:t>Give a detailed account in words of.</a:t>
                      </a:r>
                    </a:p>
                    <a:p>
                      <a:endParaRPr lang="en-GB" sz="1200" dirty="0"/>
                    </a:p>
                  </a:txBody>
                  <a:tcPr/>
                </a:tc>
                <a:extLst>
                  <a:ext uri="{0D108BD9-81ED-4DB2-BD59-A6C34878D82A}">
                    <a16:rowId xmlns:a16="http://schemas.microsoft.com/office/drawing/2014/main" val="2505487270"/>
                  </a:ext>
                </a:extLst>
              </a:tr>
              <a:tr h="481550">
                <a:tc>
                  <a:txBody>
                    <a:bodyPr/>
                    <a:lstStyle/>
                    <a:p>
                      <a:r>
                        <a:rPr lang="en-GB" sz="1400" b="1" dirty="0" smtClean="0"/>
                        <a:t>Explain</a:t>
                      </a:r>
                      <a:endParaRPr lang="en-GB" sz="1400" b="1"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dirty="0" smtClean="0"/>
                        <a:t>Make clear to someone by describing it in more detail or revealing relevant facts</a:t>
                      </a:r>
                      <a:r>
                        <a:rPr lang="en-GB" sz="1200" dirty="0"/>
                        <a:t>.</a:t>
                      </a:r>
                      <a:endParaRPr lang="en-GB" sz="1200" dirty="0" smtClean="0"/>
                    </a:p>
                  </a:txBody>
                  <a:tcPr/>
                </a:tc>
                <a:extLst>
                  <a:ext uri="{0D108BD9-81ED-4DB2-BD59-A6C34878D82A}">
                    <a16:rowId xmlns:a16="http://schemas.microsoft.com/office/drawing/2014/main" val="3935688865"/>
                  </a:ext>
                </a:extLst>
              </a:tr>
              <a:tr h="921855">
                <a:tc>
                  <a:txBody>
                    <a:bodyPr/>
                    <a:lstStyle/>
                    <a:p>
                      <a:r>
                        <a:rPr lang="en-GB" sz="1400" b="1" dirty="0" smtClean="0"/>
                        <a:t>Assess</a:t>
                      </a:r>
                      <a:endParaRPr lang="en-GB" sz="1400" b="1" dirty="0"/>
                    </a:p>
                  </a:txBody>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dirty="0" smtClean="0"/>
                        <a:t>Give careful consideration to all the factors or events that apply and then identify which are most important, giving reasons. You must also give the advantages and disadvantages and say which one is best</a:t>
                      </a:r>
                    </a:p>
                  </a:txBody>
                  <a:tcPr/>
                </a:tc>
                <a:extLst>
                  <a:ext uri="{0D108BD9-81ED-4DB2-BD59-A6C34878D82A}">
                    <a16:rowId xmlns:a16="http://schemas.microsoft.com/office/drawing/2014/main" val="3770463761"/>
                  </a:ext>
                </a:extLst>
              </a:tr>
              <a:tr h="921855">
                <a:tc>
                  <a:txBody>
                    <a:bodyPr/>
                    <a:lstStyle/>
                    <a:p>
                      <a:r>
                        <a:rPr lang="en-GB" sz="1400" b="1" dirty="0" smtClean="0"/>
                        <a:t>Evaluate </a:t>
                      </a:r>
                      <a:endParaRPr lang="en-GB" sz="1400" b="1" dirty="0"/>
                    </a:p>
                  </a:txBody>
                  <a:tcPr/>
                </a:tc>
                <a:tc>
                  <a:txBody>
                    <a:bodyPr/>
                    <a:lstStyle/>
                    <a:p>
                      <a:r>
                        <a:rPr lang="en-GB" sz="1200" dirty="0" smtClean="0"/>
                        <a:t>Give careful consideration to the advantages and</a:t>
                      </a:r>
                      <a:r>
                        <a:rPr lang="en-GB" sz="1200" baseline="0" dirty="0" smtClean="0"/>
                        <a:t> </a:t>
                      </a:r>
                      <a:r>
                        <a:rPr lang="en-GB" sz="1200" dirty="0" smtClean="0"/>
                        <a:t>disadvantages and then explain why they are</a:t>
                      </a:r>
                      <a:r>
                        <a:rPr lang="en-GB" sz="1200" baseline="0" dirty="0" smtClean="0"/>
                        <a:t> </a:t>
                      </a:r>
                      <a:r>
                        <a:rPr lang="en-GB" sz="1200" dirty="0" smtClean="0"/>
                        <a:t>advantages and disadvantages. Decide which factor</a:t>
                      </a:r>
                      <a:r>
                        <a:rPr lang="en-GB" sz="1200" baseline="0" dirty="0" smtClean="0"/>
                        <a:t> </a:t>
                      </a:r>
                      <a:r>
                        <a:rPr lang="en-GB" sz="1200" dirty="0" smtClean="0"/>
                        <a:t>is the most important and explain your reasons</a:t>
                      </a:r>
                      <a:r>
                        <a:rPr lang="en-GB" sz="1200" baseline="0" dirty="0" smtClean="0"/>
                        <a:t>. </a:t>
                      </a:r>
                      <a:endParaRPr lang="en-GB" sz="1200" dirty="0"/>
                    </a:p>
                  </a:txBody>
                  <a:tcPr/>
                </a:tc>
                <a:extLst>
                  <a:ext uri="{0D108BD9-81ED-4DB2-BD59-A6C34878D82A}">
                    <a16:rowId xmlns:a16="http://schemas.microsoft.com/office/drawing/2014/main" val="3392733999"/>
                  </a:ext>
                </a:extLst>
              </a:tr>
              <a:tr h="582224">
                <a:tc>
                  <a:txBody>
                    <a:bodyPr/>
                    <a:lstStyle/>
                    <a:p>
                      <a:r>
                        <a:rPr lang="en-GB" sz="1400" b="1" dirty="0" smtClean="0"/>
                        <a:t>Analyse</a:t>
                      </a:r>
                      <a:endParaRPr lang="en-GB" sz="1400" b="1" dirty="0"/>
                    </a:p>
                  </a:txBody>
                  <a:tcPr/>
                </a:tc>
                <a:tc>
                  <a:txBody>
                    <a:bodyPr/>
                    <a:lstStyle/>
                    <a:p>
                      <a:r>
                        <a:rPr lang="en-GB" sz="1200" dirty="0" smtClean="0"/>
                        <a:t>Identify the key factors and how they are linked and the explain the importance and relevance of each one.</a:t>
                      </a:r>
                      <a:r>
                        <a:rPr lang="en-GB" sz="1200" baseline="0" dirty="0" smtClean="0"/>
                        <a:t> </a:t>
                      </a:r>
                      <a:endParaRPr lang="en-GB" sz="1200" dirty="0"/>
                    </a:p>
                  </a:txBody>
                  <a:tcPr/>
                </a:tc>
                <a:extLst>
                  <a:ext uri="{0D108BD9-81ED-4DB2-BD59-A6C34878D82A}">
                    <a16:rowId xmlns:a16="http://schemas.microsoft.com/office/drawing/2014/main" val="2820319138"/>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095681626"/>
              </p:ext>
            </p:extLst>
          </p:nvPr>
        </p:nvGraphicFramePr>
        <p:xfrm>
          <a:off x="4641045" y="5874053"/>
          <a:ext cx="4066674" cy="3017520"/>
        </p:xfrm>
        <a:graphic>
          <a:graphicData uri="http://schemas.openxmlformats.org/drawingml/2006/table">
            <a:tbl>
              <a:tblPr firstRow="1" bandRow="1">
                <a:tableStyleId>{69C7853C-536D-4A76-A0AE-DD22124D55A5}</a:tableStyleId>
              </a:tblPr>
              <a:tblGrid>
                <a:gridCol w="4066674">
                  <a:extLst>
                    <a:ext uri="{9D8B030D-6E8A-4147-A177-3AD203B41FA5}">
                      <a16:colId xmlns:a16="http://schemas.microsoft.com/office/drawing/2014/main" val="4030426156"/>
                    </a:ext>
                  </a:extLst>
                </a:gridCol>
              </a:tblGrid>
              <a:tr h="325450">
                <a:tc>
                  <a:txBody>
                    <a:bodyPr/>
                    <a:lstStyle/>
                    <a:p>
                      <a:pPr algn="ctr"/>
                      <a:r>
                        <a:rPr lang="en-GB" sz="1800" dirty="0" smtClean="0"/>
                        <a:t>Case</a:t>
                      </a:r>
                      <a:r>
                        <a:rPr lang="en-GB" sz="1800" baseline="0" dirty="0" smtClean="0"/>
                        <a:t> Studies</a:t>
                      </a:r>
                      <a:endParaRPr lang="en-GB" sz="1800" dirty="0"/>
                    </a:p>
                  </a:txBody>
                  <a:tcPr>
                    <a:solidFill>
                      <a:srgbClr val="7030A0"/>
                    </a:solidFill>
                  </a:tcPr>
                </a:tc>
                <a:extLst>
                  <a:ext uri="{0D108BD9-81ED-4DB2-BD59-A6C34878D82A}">
                    <a16:rowId xmlns:a16="http://schemas.microsoft.com/office/drawing/2014/main" val="594964062"/>
                  </a:ext>
                </a:extLst>
              </a:tr>
              <a:tr h="606630">
                <a:tc>
                  <a:txBody>
                    <a:bodyPr/>
                    <a:lstStyle/>
                    <a:p>
                      <a:r>
                        <a:rPr lang="en-GB" sz="1200" b="1" dirty="0" smtClean="0"/>
                        <a:t>Case Study 1: </a:t>
                      </a:r>
                      <a:r>
                        <a:rPr lang="en-GB" sz="1200" b="0" dirty="0" smtClean="0"/>
                        <a:t>Joseph, 3 years old. Joseph Smith is 3 years of age and it has been noted that he is not currently hitting the expected milestones in relation to his speech. </a:t>
                      </a:r>
                      <a:endParaRPr lang="en-GB" sz="1200" b="0" dirty="0"/>
                    </a:p>
                  </a:txBody>
                  <a:tcPr>
                    <a:solidFill>
                      <a:srgbClr val="9954CC"/>
                    </a:solidFill>
                  </a:tcPr>
                </a:tc>
                <a:extLst>
                  <a:ext uri="{0D108BD9-81ED-4DB2-BD59-A6C34878D82A}">
                    <a16:rowId xmlns:a16="http://schemas.microsoft.com/office/drawing/2014/main" val="2757839719"/>
                  </a:ext>
                </a:extLst>
              </a:tr>
              <a:tr h="894987">
                <a:tc>
                  <a:txBody>
                    <a:bodyPr/>
                    <a:lstStyle/>
                    <a:p>
                      <a:r>
                        <a:rPr lang="en-GB" sz="1200" b="1" dirty="0" smtClean="0"/>
                        <a:t>Case Study 2: </a:t>
                      </a:r>
                      <a:r>
                        <a:rPr lang="en-GB" sz="1200" b="0" dirty="0" smtClean="0"/>
                        <a:t>Millie, 78 years old. Millie Dale is 78 years old and suffers with vascular dementia.  She has two children who live in the Grimsby area who both work full time and her husband passed away 3 years ago so she lives alone in the village of Healing</a:t>
                      </a:r>
                      <a:r>
                        <a:rPr lang="en-GB" sz="1200" b="1" dirty="0" smtClean="0"/>
                        <a:t>. </a:t>
                      </a:r>
                      <a:endParaRPr lang="en-GB" sz="1200" b="1" dirty="0"/>
                    </a:p>
                  </a:txBody>
                  <a:tcPr>
                    <a:solidFill>
                      <a:srgbClr val="AA72D4"/>
                    </a:solidFill>
                  </a:tcPr>
                </a:tc>
                <a:extLst>
                  <a:ext uri="{0D108BD9-81ED-4DB2-BD59-A6C34878D82A}">
                    <a16:rowId xmlns:a16="http://schemas.microsoft.com/office/drawing/2014/main" val="2505487270"/>
                  </a:ext>
                </a:extLst>
              </a:tr>
              <a:tr h="894987">
                <a:tc>
                  <a:txBody>
                    <a:bodyPr/>
                    <a:lstStyle/>
                    <a:p>
                      <a:r>
                        <a:rPr lang="en-GB" sz="1200" b="1" dirty="0" smtClean="0"/>
                        <a:t>Case Study 3: </a:t>
                      </a:r>
                      <a:r>
                        <a:rPr lang="en-GB" sz="1200" b="0" dirty="0" smtClean="0"/>
                        <a:t>Emily,</a:t>
                      </a:r>
                      <a:r>
                        <a:rPr lang="en-GB" sz="1200" b="0" baseline="0" dirty="0" smtClean="0"/>
                        <a:t> 26 years old. Married to Gavin who is 28 years old. Emily has a child called Evie who is 18months old. Emily lives in Grimsby and has a close knit family within the area. Emily is returning to work full time and Gavin currently works part time.</a:t>
                      </a:r>
                      <a:endParaRPr lang="en-GB" sz="1200" b="1" dirty="0"/>
                    </a:p>
                  </a:txBody>
                  <a:tcPr>
                    <a:solidFill>
                      <a:srgbClr val="9954CC"/>
                    </a:solidFill>
                  </a:tcPr>
                </a:tc>
                <a:extLst>
                  <a:ext uri="{0D108BD9-81ED-4DB2-BD59-A6C34878D82A}">
                    <a16:rowId xmlns:a16="http://schemas.microsoft.com/office/drawing/2014/main" val="3935688865"/>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723511647"/>
              </p:ext>
            </p:extLst>
          </p:nvPr>
        </p:nvGraphicFramePr>
        <p:xfrm>
          <a:off x="8710862" y="1749129"/>
          <a:ext cx="4090737" cy="6387475"/>
        </p:xfrm>
        <a:graphic>
          <a:graphicData uri="http://schemas.openxmlformats.org/drawingml/2006/table">
            <a:tbl>
              <a:tblPr firstRow="1" bandRow="1">
                <a:tableStyleId>{775DCB02-9BB8-47FD-8907-85C794F793BA}</a:tableStyleId>
              </a:tblPr>
              <a:tblGrid>
                <a:gridCol w="1551082">
                  <a:extLst>
                    <a:ext uri="{9D8B030D-6E8A-4147-A177-3AD203B41FA5}">
                      <a16:colId xmlns:a16="http://schemas.microsoft.com/office/drawing/2014/main" val="4030426156"/>
                    </a:ext>
                  </a:extLst>
                </a:gridCol>
                <a:gridCol w="2539655">
                  <a:extLst>
                    <a:ext uri="{9D8B030D-6E8A-4147-A177-3AD203B41FA5}">
                      <a16:colId xmlns:a16="http://schemas.microsoft.com/office/drawing/2014/main" val="905449083"/>
                    </a:ext>
                  </a:extLst>
                </a:gridCol>
              </a:tblGrid>
              <a:tr h="443875">
                <a:tc gridSpan="2">
                  <a:txBody>
                    <a:bodyPr/>
                    <a:lstStyle/>
                    <a:p>
                      <a:pPr algn="ctr"/>
                      <a:r>
                        <a:rPr lang="en-GB" sz="1800" dirty="0" smtClean="0"/>
                        <a:t>Key Words</a:t>
                      </a:r>
                      <a:endParaRPr lang="en-GB" sz="1800" dirty="0"/>
                    </a:p>
                  </a:txBody>
                  <a:tcPr>
                    <a:solidFill>
                      <a:srgbClr val="FF0000"/>
                    </a:solidFill>
                  </a:tcPr>
                </a:tc>
                <a:tc hMerge="1">
                  <a:txBody>
                    <a:bodyPr/>
                    <a:lstStyle/>
                    <a:p>
                      <a:endParaRPr lang="en-GB" dirty="0"/>
                    </a:p>
                  </a:txBody>
                  <a:tcPr/>
                </a:tc>
                <a:extLst>
                  <a:ext uri="{0D108BD9-81ED-4DB2-BD59-A6C34878D82A}">
                    <a16:rowId xmlns:a16="http://schemas.microsoft.com/office/drawing/2014/main" val="594964062"/>
                  </a:ext>
                </a:extLst>
              </a:tr>
              <a:tr h="470852">
                <a:tc>
                  <a:txBody>
                    <a:bodyPr/>
                    <a:lstStyle/>
                    <a:p>
                      <a:r>
                        <a:rPr lang="en-GB" sz="1400" b="1" dirty="0" smtClean="0"/>
                        <a:t>Puberty</a:t>
                      </a:r>
                      <a:endParaRPr lang="en-GB" sz="1400" b="1" dirty="0"/>
                    </a:p>
                  </a:txBody>
                  <a:tcPr>
                    <a:solidFill>
                      <a:srgbClr val="FF3737"/>
                    </a:solidFill>
                  </a:tcPr>
                </a:tc>
                <a:tc>
                  <a:txBody>
                    <a:bodyPr/>
                    <a:lstStyle/>
                    <a:p>
                      <a:r>
                        <a:rPr lang="en-GB" sz="1200" dirty="0" smtClean="0"/>
                        <a:t>A change in the</a:t>
                      </a:r>
                      <a:r>
                        <a:rPr lang="en-GB" sz="1200" baseline="0" dirty="0" smtClean="0"/>
                        <a:t> body where the brain releases hormones and sexual characteristics develop.</a:t>
                      </a:r>
                      <a:endParaRPr lang="en-GB" sz="1200" dirty="0"/>
                    </a:p>
                  </a:txBody>
                  <a:tcPr>
                    <a:solidFill>
                      <a:srgbClr val="FF3737"/>
                    </a:solidFill>
                  </a:tcPr>
                </a:tc>
                <a:extLst>
                  <a:ext uri="{0D108BD9-81ED-4DB2-BD59-A6C34878D82A}">
                    <a16:rowId xmlns:a16="http://schemas.microsoft.com/office/drawing/2014/main" val="2757839719"/>
                  </a:ext>
                </a:extLst>
              </a:tr>
              <a:tr h="496138">
                <a:tc>
                  <a:txBody>
                    <a:bodyPr/>
                    <a:lstStyle/>
                    <a:p>
                      <a:r>
                        <a:rPr lang="en-GB" sz="1400" b="1" dirty="0" smtClean="0"/>
                        <a:t>Menopause</a:t>
                      </a:r>
                      <a:endParaRPr lang="en-GB" sz="1400" b="1" dirty="0"/>
                    </a:p>
                  </a:txBody>
                  <a:tcPr>
                    <a:solidFill>
                      <a:srgbClr val="FF6969"/>
                    </a:solidFill>
                  </a:tcPr>
                </a:tc>
                <a:tc>
                  <a:txBody>
                    <a:bodyPr/>
                    <a:lstStyle/>
                    <a:p>
                      <a:r>
                        <a:rPr lang="en-GB" sz="1200" dirty="0" smtClean="0"/>
                        <a:t>Physiological</a:t>
                      </a:r>
                      <a:r>
                        <a:rPr lang="en-GB" sz="1200" baseline="0" dirty="0" smtClean="0"/>
                        <a:t> changes including the gradual end of menstruation and shrinkage of sexual organs. </a:t>
                      </a:r>
                      <a:endParaRPr lang="en-GB" sz="1200" dirty="0"/>
                    </a:p>
                  </a:txBody>
                  <a:tcPr>
                    <a:solidFill>
                      <a:srgbClr val="FF6969"/>
                    </a:solidFill>
                  </a:tcPr>
                </a:tc>
                <a:extLst>
                  <a:ext uri="{0D108BD9-81ED-4DB2-BD59-A6C34878D82A}">
                    <a16:rowId xmlns:a16="http://schemas.microsoft.com/office/drawing/2014/main" val="2505487270"/>
                  </a:ext>
                </a:extLst>
              </a:tr>
              <a:tr h="446525">
                <a:tc>
                  <a:txBody>
                    <a:bodyPr/>
                    <a:lstStyle/>
                    <a:p>
                      <a:r>
                        <a:rPr lang="en-GB" sz="1400" b="1" dirty="0" smtClean="0"/>
                        <a:t>Gross motor skills</a:t>
                      </a:r>
                      <a:endParaRPr lang="en-GB" sz="1400" b="1" dirty="0"/>
                    </a:p>
                  </a:txBody>
                  <a:tcPr>
                    <a:solidFill>
                      <a:srgbClr val="FF3737"/>
                    </a:solidFill>
                  </a:tcPr>
                </a:tc>
                <a:tc>
                  <a:txBody>
                    <a:bodyPr/>
                    <a:lstStyle/>
                    <a:p>
                      <a:r>
                        <a:rPr lang="en-GB" sz="1200" dirty="0" smtClean="0"/>
                        <a:t>Gross motor skills are used to control larger muscle groups in the body.</a:t>
                      </a:r>
                    </a:p>
                  </a:txBody>
                  <a:tcPr>
                    <a:solidFill>
                      <a:srgbClr val="FF3737"/>
                    </a:solidFill>
                  </a:tcPr>
                </a:tc>
                <a:extLst>
                  <a:ext uri="{0D108BD9-81ED-4DB2-BD59-A6C34878D82A}">
                    <a16:rowId xmlns:a16="http://schemas.microsoft.com/office/drawing/2014/main" val="3935688865"/>
                  </a:ext>
                </a:extLst>
              </a:tr>
              <a:tr h="446525">
                <a:tc>
                  <a:txBody>
                    <a:bodyPr/>
                    <a:lstStyle/>
                    <a:p>
                      <a:r>
                        <a:rPr lang="en-GB" sz="1400" b="1" dirty="0" smtClean="0"/>
                        <a:t>Fine motor skills</a:t>
                      </a:r>
                      <a:endParaRPr lang="en-GB" sz="1400" b="1" dirty="0"/>
                    </a:p>
                  </a:txBody>
                  <a:tcPr>
                    <a:solidFill>
                      <a:srgbClr val="FF6969"/>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dirty="0" smtClean="0"/>
                        <a:t>Fine motor skills are used to control hands and fingers.</a:t>
                      </a:r>
                    </a:p>
                  </a:txBody>
                  <a:tcPr>
                    <a:solidFill>
                      <a:srgbClr val="FF6969"/>
                    </a:solidFill>
                  </a:tcPr>
                </a:tc>
                <a:extLst>
                  <a:ext uri="{0D108BD9-81ED-4DB2-BD59-A6C34878D82A}">
                    <a16:rowId xmlns:a16="http://schemas.microsoft.com/office/drawing/2014/main" val="1625619273"/>
                  </a:ext>
                </a:extLst>
              </a:tr>
              <a:tr h="446525">
                <a:tc>
                  <a:txBody>
                    <a:bodyPr/>
                    <a:lstStyle/>
                    <a:p>
                      <a:r>
                        <a:rPr lang="en-GB" sz="1400" b="1" dirty="0" smtClean="0"/>
                        <a:t>Milestones</a:t>
                      </a:r>
                      <a:endParaRPr lang="en-GB" sz="1400" b="1" dirty="0"/>
                    </a:p>
                  </a:txBody>
                  <a:tcPr>
                    <a:solidFill>
                      <a:srgbClr val="FF3737"/>
                    </a:solidFill>
                  </a:tcPr>
                </a:tc>
                <a:tc>
                  <a:txBody>
                    <a:bodyPr/>
                    <a:lstStyle/>
                    <a:p>
                      <a:r>
                        <a:rPr lang="en-GB" sz="1200" dirty="0" smtClean="0"/>
                        <a:t>A significant</a:t>
                      </a:r>
                      <a:r>
                        <a:rPr lang="en-GB" sz="1200" baseline="0" dirty="0" smtClean="0"/>
                        <a:t> stage or event in the development of something.</a:t>
                      </a:r>
                      <a:endParaRPr lang="en-GB" sz="1200" dirty="0"/>
                    </a:p>
                  </a:txBody>
                  <a:tcPr>
                    <a:solidFill>
                      <a:srgbClr val="FF3737"/>
                    </a:solidFill>
                  </a:tcPr>
                </a:tc>
                <a:extLst>
                  <a:ext uri="{0D108BD9-81ED-4DB2-BD59-A6C34878D82A}">
                    <a16:rowId xmlns:a16="http://schemas.microsoft.com/office/drawing/2014/main" val="3186060669"/>
                  </a:ext>
                </a:extLst>
              </a:tr>
              <a:tr h="446525">
                <a:tc>
                  <a:txBody>
                    <a:bodyPr/>
                    <a:lstStyle/>
                    <a:p>
                      <a:r>
                        <a:rPr lang="en-GB" sz="1400" b="1" dirty="0" smtClean="0"/>
                        <a:t>Abstract thinking</a:t>
                      </a:r>
                      <a:endParaRPr lang="en-GB" sz="1400" b="1" dirty="0"/>
                    </a:p>
                  </a:txBody>
                  <a:tcPr>
                    <a:solidFill>
                      <a:srgbClr val="FF6969"/>
                    </a:solidFill>
                  </a:tcPr>
                </a:tc>
                <a:tc>
                  <a:txBody>
                    <a:bodyPr/>
                    <a:lstStyle/>
                    <a:p>
                      <a:r>
                        <a:rPr lang="en-GB" sz="1200" dirty="0" smtClean="0"/>
                        <a:t>Thinking</a:t>
                      </a:r>
                      <a:r>
                        <a:rPr lang="en-GB" sz="1200" baseline="0" dirty="0" smtClean="0"/>
                        <a:t> about something that might not even be there or even exist.</a:t>
                      </a:r>
                      <a:endParaRPr lang="en-GB" sz="1200" dirty="0"/>
                    </a:p>
                  </a:txBody>
                  <a:tcPr>
                    <a:solidFill>
                      <a:srgbClr val="FF6969"/>
                    </a:solidFill>
                  </a:tcPr>
                </a:tc>
                <a:extLst>
                  <a:ext uri="{0D108BD9-81ED-4DB2-BD59-A6C34878D82A}">
                    <a16:rowId xmlns:a16="http://schemas.microsoft.com/office/drawing/2014/main" val="1415091542"/>
                  </a:ext>
                </a:extLst>
              </a:tr>
              <a:tr h="446525">
                <a:tc>
                  <a:txBody>
                    <a:bodyPr/>
                    <a:lstStyle/>
                    <a:p>
                      <a:r>
                        <a:rPr lang="en-GB" sz="1400" b="1" dirty="0" smtClean="0"/>
                        <a:t>Bonding</a:t>
                      </a:r>
                      <a:endParaRPr lang="en-GB" sz="1400" b="1" dirty="0"/>
                    </a:p>
                  </a:txBody>
                  <a:tcPr>
                    <a:solidFill>
                      <a:srgbClr val="FF3737"/>
                    </a:solidFill>
                  </a:tcPr>
                </a:tc>
                <a:tc>
                  <a:txBody>
                    <a:bodyPr/>
                    <a:lstStyle/>
                    <a:p>
                      <a:r>
                        <a:rPr lang="en-GB" sz="1200" dirty="0" smtClean="0"/>
                        <a:t>Forming an attachment with a parent or carer.</a:t>
                      </a:r>
                      <a:endParaRPr lang="en-GB" sz="1200" dirty="0"/>
                    </a:p>
                  </a:txBody>
                  <a:tcPr>
                    <a:solidFill>
                      <a:srgbClr val="FF3737"/>
                    </a:solidFill>
                  </a:tcPr>
                </a:tc>
                <a:extLst>
                  <a:ext uri="{0D108BD9-81ED-4DB2-BD59-A6C34878D82A}">
                    <a16:rowId xmlns:a16="http://schemas.microsoft.com/office/drawing/2014/main" val="3343049889"/>
                  </a:ext>
                </a:extLst>
              </a:tr>
              <a:tr h="446525">
                <a:tc>
                  <a:txBody>
                    <a:bodyPr/>
                    <a:lstStyle/>
                    <a:p>
                      <a:r>
                        <a:rPr lang="en-GB" sz="1400" b="1" dirty="0" smtClean="0"/>
                        <a:t>Attachment</a:t>
                      </a:r>
                      <a:endParaRPr lang="en-GB" sz="1400" b="1" dirty="0"/>
                    </a:p>
                  </a:txBody>
                  <a:tcPr>
                    <a:solidFill>
                      <a:srgbClr val="FF6969"/>
                    </a:solidFill>
                  </a:tcPr>
                </a:tc>
                <a:tc>
                  <a:txBody>
                    <a:bodyPr/>
                    <a:lstStyle/>
                    <a:p>
                      <a:r>
                        <a:rPr lang="en-GB" sz="1200" dirty="0" smtClean="0"/>
                        <a:t>Attachment is the close emotional connection between people.</a:t>
                      </a:r>
                      <a:endParaRPr lang="en-GB" sz="1200" dirty="0"/>
                    </a:p>
                  </a:txBody>
                  <a:tcPr>
                    <a:solidFill>
                      <a:srgbClr val="FF6969"/>
                    </a:solidFill>
                  </a:tcPr>
                </a:tc>
                <a:extLst>
                  <a:ext uri="{0D108BD9-81ED-4DB2-BD59-A6C34878D82A}">
                    <a16:rowId xmlns:a16="http://schemas.microsoft.com/office/drawing/2014/main" val="811518009"/>
                  </a:ext>
                </a:extLst>
              </a:tr>
              <a:tr h="446525">
                <a:tc>
                  <a:txBody>
                    <a:bodyPr/>
                    <a:lstStyle/>
                    <a:p>
                      <a:r>
                        <a:rPr lang="en-GB" sz="1400" b="1" dirty="0" smtClean="0"/>
                        <a:t>Self-esteem</a:t>
                      </a:r>
                      <a:endParaRPr lang="en-GB" sz="1400" b="1" dirty="0"/>
                    </a:p>
                  </a:txBody>
                  <a:tcPr>
                    <a:solidFill>
                      <a:srgbClr val="FF3737"/>
                    </a:solidFill>
                  </a:tcPr>
                </a:tc>
                <a:tc>
                  <a:txBody>
                    <a:bodyPr/>
                    <a:lstStyle/>
                    <a:p>
                      <a:r>
                        <a:rPr lang="en-GB" sz="1200" dirty="0" smtClean="0"/>
                        <a:t>How much a person likes/values/accepts/</a:t>
                      </a:r>
                      <a:r>
                        <a:rPr lang="en-GB" sz="1200" baseline="0" dirty="0" smtClean="0"/>
                        <a:t> t</a:t>
                      </a:r>
                      <a:r>
                        <a:rPr lang="en-GB" sz="1200" dirty="0" smtClean="0"/>
                        <a:t>hemselves.</a:t>
                      </a:r>
                      <a:endParaRPr lang="en-GB" sz="1200" dirty="0"/>
                    </a:p>
                  </a:txBody>
                  <a:tcPr>
                    <a:solidFill>
                      <a:srgbClr val="FF3737"/>
                    </a:solidFill>
                  </a:tcPr>
                </a:tc>
                <a:extLst>
                  <a:ext uri="{0D108BD9-81ED-4DB2-BD59-A6C34878D82A}">
                    <a16:rowId xmlns:a16="http://schemas.microsoft.com/office/drawing/2014/main" val="65810033"/>
                  </a:ext>
                </a:extLst>
              </a:tr>
              <a:tr h="446525">
                <a:tc>
                  <a:txBody>
                    <a:bodyPr/>
                    <a:lstStyle/>
                    <a:p>
                      <a:r>
                        <a:rPr lang="en-GB" sz="1400" b="1" dirty="0" smtClean="0"/>
                        <a:t>Contentment</a:t>
                      </a:r>
                      <a:endParaRPr lang="en-GB" sz="1400" b="1" dirty="0"/>
                    </a:p>
                  </a:txBody>
                  <a:tcPr>
                    <a:solidFill>
                      <a:srgbClr val="FF6969"/>
                    </a:solidFill>
                  </a:tcPr>
                </a:tc>
                <a:tc>
                  <a:txBody>
                    <a:bodyPr/>
                    <a:lstStyle/>
                    <a:p>
                      <a:r>
                        <a:rPr lang="en-GB" sz="1200" dirty="0" smtClean="0"/>
                        <a:t>Contentment is about feeling satisfied and happy with what you have and what you have achieved.</a:t>
                      </a:r>
                      <a:endParaRPr lang="en-GB" sz="1200" dirty="0"/>
                    </a:p>
                  </a:txBody>
                  <a:tcPr>
                    <a:solidFill>
                      <a:srgbClr val="FF6969"/>
                    </a:solidFill>
                  </a:tcPr>
                </a:tc>
                <a:extLst>
                  <a:ext uri="{0D108BD9-81ED-4DB2-BD59-A6C34878D82A}">
                    <a16:rowId xmlns:a16="http://schemas.microsoft.com/office/drawing/2014/main" val="1738757323"/>
                  </a:ext>
                </a:extLst>
              </a:tr>
              <a:tr h="446525">
                <a:tc>
                  <a:txBody>
                    <a:bodyPr/>
                    <a:lstStyle/>
                    <a:p>
                      <a:r>
                        <a:rPr lang="en-GB" sz="1400" b="1" dirty="0" smtClean="0"/>
                        <a:t>Self-image</a:t>
                      </a:r>
                      <a:endParaRPr lang="en-GB" sz="1400" b="1" dirty="0"/>
                    </a:p>
                  </a:txBody>
                  <a:tcPr>
                    <a:solidFill>
                      <a:srgbClr val="FF3737"/>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lang="en-GB" sz="1200" dirty="0" smtClean="0"/>
                        <a:t>Self-image is how an individual will think and feel about themselves and how they imagine other people see them. </a:t>
                      </a:r>
                    </a:p>
                  </a:txBody>
                  <a:tcPr>
                    <a:solidFill>
                      <a:srgbClr val="FF3737"/>
                    </a:solidFill>
                  </a:tcPr>
                </a:tc>
                <a:extLst>
                  <a:ext uri="{0D108BD9-81ED-4DB2-BD59-A6C34878D82A}">
                    <a16:rowId xmlns:a16="http://schemas.microsoft.com/office/drawing/2014/main" val="4177641545"/>
                  </a:ext>
                </a:extLst>
              </a:tr>
            </a:tbl>
          </a:graphicData>
        </a:graphic>
      </p:graphicFrame>
      <p:grpSp>
        <p:nvGrpSpPr>
          <p:cNvPr id="13" name="Group 12"/>
          <p:cNvGrpSpPr/>
          <p:nvPr/>
        </p:nvGrpSpPr>
        <p:grpSpPr>
          <a:xfrm>
            <a:off x="-299998" y="8729103"/>
            <a:ext cx="6977523" cy="923330"/>
            <a:chOff x="0" y="8677870"/>
            <a:chExt cx="6977523" cy="923330"/>
          </a:xfrm>
        </p:grpSpPr>
        <p:sp>
          <p:nvSpPr>
            <p:cNvPr id="2" name="Rectangle 1"/>
            <p:cNvSpPr/>
            <p:nvPr/>
          </p:nvSpPr>
          <p:spPr>
            <a:xfrm>
              <a:off x="0" y="8677870"/>
              <a:ext cx="6729984" cy="92333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dirty="0" smtClean="0">
                  <a:ln/>
                  <a:solidFill>
                    <a:schemeClr val="accent4"/>
                  </a:solidFill>
                </a:rPr>
                <a:t>P 			I				E				S</a:t>
              </a:r>
            </a:p>
          </p:txBody>
        </p:sp>
        <p:sp>
          <p:nvSpPr>
            <p:cNvPr id="3" name="TextBox 2"/>
            <p:cNvSpPr txBox="1"/>
            <p:nvPr/>
          </p:nvSpPr>
          <p:spPr>
            <a:xfrm>
              <a:off x="728633" y="9003350"/>
              <a:ext cx="956993" cy="369332"/>
            </a:xfrm>
            <a:prstGeom prst="rect">
              <a:avLst/>
            </a:prstGeom>
            <a:noFill/>
          </p:spPr>
          <p:txBody>
            <a:bodyPr wrap="none" rtlCol="0">
              <a:spAutoFit/>
            </a:bodyPr>
            <a:lstStyle/>
            <a:p>
              <a:r>
                <a:rPr lang="en-GB" dirty="0" smtClean="0"/>
                <a:t>HYSICAL</a:t>
              </a:r>
              <a:endParaRPr lang="en-GB" dirty="0"/>
            </a:p>
          </p:txBody>
        </p:sp>
        <p:sp>
          <p:nvSpPr>
            <p:cNvPr id="14" name="TextBox 13"/>
            <p:cNvSpPr txBox="1"/>
            <p:nvPr/>
          </p:nvSpPr>
          <p:spPr>
            <a:xfrm>
              <a:off x="2414259" y="9003350"/>
              <a:ext cx="1530997" cy="369332"/>
            </a:xfrm>
            <a:prstGeom prst="rect">
              <a:avLst/>
            </a:prstGeom>
            <a:noFill/>
          </p:spPr>
          <p:txBody>
            <a:bodyPr wrap="none" rtlCol="0">
              <a:spAutoFit/>
            </a:bodyPr>
            <a:lstStyle/>
            <a:p>
              <a:r>
                <a:rPr lang="en-GB" dirty="0" smtClean="0"/>
                <a:t>NTELLECTUAL</a:t>
              </a:r>
              <a:endParaRPr lang="en-GB" dirty="0"/>
            </a:p>
          </p:txBody>
        </p:sp>
        <p:sp>
          <p:nvSpPr>
            <p:cNvPr id="15" name="TextBox 14"/>
            <p:cNvSpPr txBox="1"/>
            <p:nvPr/>
          </p:nvSpPr>
          <p:spPr>
            <a:xfrm>
              <a:off x="4416862" y="9012576"/>
              <a:ext cx="1230017" cy="369332"/>
            </a:xfrm>
            <a:prstGeom prst="rect">
              <a:avLst/>
            </a:prstGeom>
            <a:noFill/>
          </p:spPr>
          <p:txBody>
            <a:bodyPr wrap="none" rtlCol="0">
              <a:spAutoFit/>
            </a:bodyPr>
            <a:lstStyle/>
            <a:p>
              <a:r>
                <a:rPr lang="en-GB" dirty="0" smtClean="0"/>
                <a:t>MOTIONAL</a:t>
              </a:r>
              <a:endParaRPr lang="en-GB" dirty="0"/>
            </a:p>
          </p:txBody>
        </p:sp>
        <p:sp>
          <p:nvSpPr>
            <p:cNvPr id="16" name="TextBox 15"/>
            <p:cNvSpPr txBox="1"/>
            <p:nvPr/>
          </p:nvSpPr>
          <p:spPr>
            <a:xfrm>
              <a:off x="6228600" y="9003350"/>
              <a:ext cx="748923" cy="369332"/>
            </a:xfrm>
            <a:prstGeom prst="rect">
              <a:avLst/>
            </a:prstGeom>
            <a:noFill/>
          </p:spPr>
          <p:txBody>
            <a:bodyPr wrap="none" rtlCol="0">
              <a:spAutoFit/>
            </a:bodyPr>
            <a:lstStyle/>
            <a:p>
              <a:r>
                <a:rPr lang="en-GB" dirty="0" smtClean="0"/>
                <a:t>OCIAL</a:t>
              </a:r>
              <a:endParaRPr lang="en-GB" dirty="0"/>
            </a:p>
          </p:txBody>
        </p:sp>
      </p:grpSp>
      <p:pic>
        <p:nvPicPr>
          <p:cNvPr id="1028" name="Picture 4" descr="Image result for growth and developmen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94712" y="8891572"/>
            <a:ext cx="1335439" cy="709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54744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4310</TotalTime>
  <Words>663</Words>
  <Application>Microsoft Office PowerPoint</Application>
  <PresentationFormat>A3 Paper (297x420 mm)</PresentationFormat>
  <Paragraphs>77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Clayton</dc:creator>
  <cp:lastModifiedBy>Danielle Clayton</cp:lastModifiedBy>
  <cp:revision>16</cp:revision>
  <dcterms:created xsi:type="dcterms:W3CDTF">2017-07-14T12:00:45Z</dcterms:created>
  <dcterms:modified xsi:type="dcterms:W3CDTF">2017-09-05T12:29:06Z</dcterms:modified>
</cp:coreProperties>
</file>